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3"/>
  </p:notesMasterIdLst>
  <p:handoutMasterIdLst>
    <p:handoutMasterId r:id="rId34"/>
  </p:handoutMasterIdLst>
  <p:sldIdLst>
    <p:sldId id="256" r:id="rId5"/>
    <p:sldId id="277" r:id="rId6"/>
    <p:sldId id="295" r:id="rId7"/>
    <p:sldId id="296" r:id="rId8"/>
    <p:sldId id="289" r:id="rId9"/>
    <p:sldId id="318" r:id="rId10"/>
    <p:sldId id="319" r:id="rId11"/>
    <p:sldId id="320" r:id="rId12"/>
    <p:sldId id="321" r:id="rId13"/>
    <p:sldId id="301" r:id="rId14"/>
    <p:sldId id="304" r:id="rId15"/>
    <p:sldId id="305" r:id="rId16"/>
    <p:sldId id="303" r:id="rId17"/>
    <p:sldId id="302" r:id="rId18"/>
    <p:sldId id="307" r:id="rId19"/>
    <p:sldId id="308" r:id="rId20"/>
    <p:sldId id="309" r:id="rId21"/>
    <p:sldId id="310" r:id="rId22"/>
    <p:sldId id="311" r:id="rId23"/>
    <p:sldId id="312" r:id="rId24"/>
    <p:sldId id="313" r:id="rId25"/>
    <p:sldId id="314" r:id="rId26"/>
    <p:sldId id="315" r:id="rId27"/>
    <p:sldId id="264" r:id="rId28"/>
    <p:sldId id="316" r:id="rId29"/>
    <p:sldId id="275" r:id="rId30"/>
    <p:sldId id="276" r:id="rId31"/>
    <p:sldId id="31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0" autoAdjust="0"/>
    <p:restoredTop sz="94609" autoAdjust="0"/>
  </p:normalViewPr>
  <p:slideViewPr>
    <p:cSldViewPr snapToGrid="0">
      <p:cViewPr varScale="1">
        <p:scale>
          <a:sx n="114" d="100"/>
          <a:sy n="114" d="100"/>
        </p:scale>
        <p:origin x="300" y="10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12/5/2023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5000624"/>
            <a:ext cx="4941771" cy="556417"/>
          </a:xfrm>
        </p:spPr>
        <p:txBody>
          <a:bodyPr/>
          <a:lstStyle/>
          <a:p>
            <a:r>
              <a:rPr lang="en-US" sz="2400" dirty="0" err="1"/>
              <a:t>Iot</a:t>
            </a:r>
            <a:r>
              <a:rPr lang="en-US" sz="2400" dirty="0"/>
              <a:t> project presentation</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lstStyle/>
          <a:p>
            <a:r>
              <a:rPr lang="en-US" dirty="0"/>
              <a:t>Mihai Serban</a:t>
            </a:r>
          </a:p>
        </p:txBody>
      </p:sp>
      <p:sp>
        <p:nvSpPr>
          <p:cNvPr id="4" name="Title 1">
            <a:extLst>
              <a:ext uri="{FF2B5EF4-FFF2-40B4-BE49-F238E27FC236}">
                <a16:creationId xmlns:a16="http://schemas.microsoft.com/office/drawing/2014/main" id="{249A61DB-10B3-6B3D-C232-9005D7218299}"/>
              </a:ext>
            </a:extLst>
          </p:cNvPr>
          <p:cNvSpPr txBox="1">
            <a:spLocks/>
          </p:cNvSpPr>
          <p:nvPr/>
        </p:nvSpPr>
        <p:spPr>
          <a:xfrm>
            <a:off x="6416040" y="3878422"/>
            <a:ext cx="4941771" cy="11222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tx1">
                    <a:lumMod val="75000"/>
                    <a:lumOff val="25000"/>
                  </a:schemeClr>
                </a:solidFill>
                <a:latin typeface="+mj-lt"/>
                <a:ea typeface="+mj-ea"/>
                <a:cs typeface="+mj-cs"/>
              </a:defRPr>
            </a:lvl1pPr>
          </a:lstStyle>
          <a:p>
            <a:r>
              <a:rPr lang="en-US" dirty="0"/>
              <a:t>Smart Home dashboard</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5"/>
            <a:ext cx="10515600" cy="1325563"/>
          </a:xfrm>
        </p:spPr>
        <p:txBody>
          <a:bodyPr anchor="ctr">
            <a:normAutofit/>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10</a:t>
            </a:fld>
            <a:endParaRPr lang="en-US"/>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690688"/>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1 - description</a:t>
            </a:r>
          </a:p>
        </p:txBody>
      </p:sp>
      <p:sp>
        <p:nvSpPr>
          <p:cNvPr id="2" name="Content Placeholder 2">
            <a:extLst>
              <a:ext uri="{FF2B5EF4-FFF2-40B4-BE49-F238E27FC236}">
                <a16:creationId xmlns:a16="http://schemas.microsoft.com/office/drawing/2014/main" id="{5727C96E-0189-9E37-C2C8-104EB48EB25F}"/>
              </a:ext>
            </a:extLst>
          </p:cNvPr>
          <p:cNvSpPr txBox="1">
            <a:spLocks/>
          </p:cNvSpPr>
          <p:nvPr/>
        </p:nvSpPr>
        <p:spPr>
          <a:xfrm>
            <a:off x="838200" y="2344188"/>
            <a:ext cx="10515600" cy="3674227"/>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In this phase, we create an IoT dashboard that can turn on and off a led on the breadboard from a simple click.</a:t>
            </a:r>
            <a:endParaRPr lang="en-US" sz="2400" noProof="1"/>
          </a:p>
        </p:txBody>
      </p:sp>
    </p:spTree>
    <p:extLst>
      <p:ext uri="{BB962C8B-B14F-4D97-AF65-F5344CB8AC3E}">
        <p14:creationId xmlns:p14="http://schemas.microsoft.com/office/powerpoint/2010/main" val="4252467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6"/>
            <a:ext cx="10515600" cy="830846"/>
          </a:xfrm>
        </p:spPr>
        <p:txBody>
          <a:bodyPr anchor="ctr">
            <a:normAutofit fontScale="90000"/>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11</a:t>
            </a:fld>
            <a:endParaRPr lang="en-US"/>
          </a:p>
        </p:txBody>
      </p:sp>
      <p:sp>
        <p:nvSpPr>
          <p:cNvPr id="4" name="Content Placeholder 5">
            <a:extLst>
              <a:ext uri="{FF2B5EF4-FFF2-40B4-BE49-F238E27FC236}">
                <a16:creationId xmlns:a16="http://schemas.microsoft.com/office/drawing/2014/main" id="{66A8235E-FAD2-5BE1-FB17-B2B0A7198E3B}"/>
              </a:ext>
            </a:extLst>
          </p:cNvPr>
          <p:cNvSpPr txBox="1">
            <a:spLocks/>
          </p:cNvSpPr>
          <p:nvPr/>
        </p:nvSpPr>
        <p:spPr>
          <a:xfrm>
            <a:off x="838200" y="1865034"/>
            <a:ext cx="4548447" cy="4020377"/>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mj-lt"/>
              <a:buAutoNum type="arabicPeriod"/>
            </a:pPr>
            <a:endParaRPr lang="en-US" b="1" dirty="0"/>
          </a:p>
          <a:p>
            <a:pPr marL="0" indent="0">
              <a:buNone/>
            </a:pPr>
            <a:r>
              <a:rPr lang="en-US" dirty="0"/>
              <a:t>Components</a:t>
            </a:r>
          </a:p>
          <a:p>
            <a:pPr algn="l">
              <a:buFont typeface="Arial" panose="020B0604020202020204" pitchFamily="34" charset="0"/>
              <a:buChar char="•"/>
            </a:pPr>
            <a:r>
              <a:rPr lang="en-US" dirty="0"/>
              <a:t>Resistors</a:t>
            </a:r>
          </a:p>
          <a:p>
            <a:pPr algn="l">
              <a:buFont typeface="Arial" panose="020B0604020202020204" pitchFamily="34" charset="0"/>
              <a:buChar char="•"/>
            </a:pPr>
            <a:r>
              <a:rPr lang="en-US" dirty="0"/>
              <a:t>Wires</a:t>
            </a:r>
          </a:p>
          <a:p>
            <a:pPr algn="l">
              <a:buFont typeface="Arial" panose="020B0604020202020204" pitchFamily="34" charset="0"/>
              <a:buChar char="•"/>
            </a:pPr>
            <a:r>
              <a:rPr lang="en-US" dirty="0"/>
              <a:t>LED</a:t>
            </a:r>
          </a:p>
          <a:p>
            <a:pPr algn="l">
              <a:buFont typeface="Arial" panose="020B0604020202020204" pitchFamily="34" charset="0"/>
              <a:buChar char="•"/>
            </a:pPr>
            <a:r>
              <a:rPr lang="en-US" dirty="0"/>
              <a:t>Breadboard</a:t>
            </a:r>
          </a:p>
          <a:p>
            <a:pPr algn="l">
              <a:buFont typeface="Arial" panose="020B0604020202020204" pitchFamily="34" charset="0"/>
              <a:buChar char="•"/>
            </a:pPr>
            <a:r>
              <a:rPr lang="en-US" dirty="0"/>
              <a:t>Raspberry Pi</a:t>
            </a:r>
          </a:p>
          <a:p>
            <a:pPr marL="0" indent="0">
              <a:buNone/>
            </a:pPr>
            <a:endParaRPr lang="en-US" b="1" noProof="1"/>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178284"/>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1 - UTILITIES</a:t>
            </a:r>
          </a:p>
        </p:txBody>
      </p:sp>
      <p:sp>
        <p:nvSpPr>
          <p:cNvPr id="2" name="Content Placeholder 5">
            <a:extLst>
              <a:ext uri="{FF2B5EF4-FFF2-40B4-BE49-F238E27FC236}">
                <a16:creationId xmlns:a16="http://schemas.microsoft.com/office/drawing/2014/main" id="{5E04B742-7670-C630-BDA7-F075776DDA34}"/>
              </a:ext>
            </a:extLst>
          </p:cNvPr>
          <p:cNvSpPr txBox="1">
            <a:spLocks/>
          </p:cNvSpPr>
          <p:nvPr/>
        </p:nvSpPr>
        <p:spPr>
          <a:xfrm>
            <a:off x="5386647" y="2200794"/>
            <a:ext cx="5920047" cy="2537462"/>
          </a:xfrm>
          <a:prstGeom prst="rect">
            <a:avLst/>
          </a:prstGeom>
        </p:spPr>
        <p:txBody>
          <a:bodyPr vert="horz" lIns="91440" tIns="45720" rIns="91440" bIns="45720" numCol="1"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Libraries</a:t>
            </a:r>
          </a:p>
          <a:p>
            <a:pPr algn="l">
              <a:buFont typeface="Arial" panose="020B0604020202020204" pitchFamily="34" charset="0"/>
              <a:buChar char="•"/>
            </a:pPr>
            <a:r>
              <a:rPr lang="en-US" sz="2700" dirty="0"/>
              <a:t>Dash</a:t>
            </a:r>
          </a:p>
          <a:p>
            <a:pPr algn="l">
              <a:buFont typeface="Arial" panose="020B0604020202020204" pitchFamily="34" charset="0"/>
              <a:buChar char="•"/>
            </a:pPr>
            <a:r>
              <a:rPr lang="en-US" sz="2700" dirty="0" err="1"/>
              <a:t>dash_daq</a:t>
            </a:r>
            <a:endParaRPr lang="en-US" sz="2700" dirty="0"/>
          </a:p>
          <a:p>
            <a:pPr algn="l">
              <a:buFont typeface="Arial" panose="020B0604020202020204" pitchFamily="34" charset="0"/>
              <a:buChar char="•"/>
            </a:pPr>
            <a:r>
              <a:rPr lang="en-US" sz="2700" dirty="0"/>
              <a:t>time</a:t>
            </a:r>
          </a:p>
          <a:p>
            <a:pPr algn="l">
              <a:buFont typeface="Arial" panose="020B0604020202020204" pitchFamily="34" charset="0"/>
              <a:buChar char="•"/>
            </a:pPr>
            <a:r>
              <a:rPr lang="en-US" sz="2700" dirty="0" err="1"/>
              <a:t>RPi.GPIO</a:t>
            </a:r>
            <a:endParaRPr lang="en-US" sz="2700" dirty="0"/>
          </a:p>
        </p:txBody>
      </p:sp>
    </p:spTree>
    <p:extLst>
      <p:ext uri="{BB962C8B-B14F-4D97-AF65-F5344CB8AC3E}">
        <p14:creationId xmlns:p14="http://schemas.microsoft.com/office/powerpoint/2010/main" val="391311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6"/>
            <a:ext cx="10515600" cy="830846"/>
          </a:xfrm>
        </p:spPr>
        <p:txBody>
          <a:bodyPr anchor="ctr">
            <a:normAutofit fontScale="90000"/>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12</a:t>
            </a:fld>
            <a:endParaRPr lang="en-US"/>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178284"/>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1 - Wiring</a:t>
            </a:r>
          </a:p>
        </p:txBody>
      </p:sp>
      <p:pic>
        <p:nvPicPr>
          <p:cNvPr id="8" name="Picture 7">
            <a:extLst>
              <a:ext uri="{FF2B5EF4-FFF2-40B4-BE49-F238E27FC236}">
                <a16:creationId xmlns:a16="http://schemas.microsoft.com/office/drawing/2014/main" id="{D42B615D-146F-984B-B1AE-3E515C4B32BF}"/>
              </a:ext>
            </a:extLst>
          </p:cNvPr>
          <p:cNvPicPr>
            <a:picLocks noChangeAspect="1"/>
          </p:cNvPicPr>
          <p:nvPr/>
        </p:nvPicPr>
        <p:blipFill>
          <a:blip r:embed="rId2"/>
          <a:stretch>
            <a:fillRect/>
          </a:stretch>
        </p:blipFill>
        <p:spPr>
          <a:xfrm>
            <a:off x="3142838" y="1831784"/>
            <a:ext cx="5906324" cy="4020111"/>
          </a:xfrm>
          <a:prstGeom prst="rect">
            <a:avLst/>
          </a:prstGeom>
        </p:spPr>
      </p:pic>
    </p:spTree>
    <p:extLst>
      <p:ext uri="{BB962C8B-B14F-4D97-AF65-F5344CB8AC3E}">
        <p14:creationId xmlns:p14="http://schemas.microsoft.com/office/powerpoint/2010/main" val="1653103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5"/>
            <a:ext cx="10515600" cy="1325563"/>
          </a:xfrm>
        </p:spPr>
        <p:txBody>
          <a:bodyPr anchor="ctr">
            <a:normAutofit/>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13</a:t>
            </a:fld>
            <a:endParaRPr lang="en-US"/>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690688"/>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2 - description</a:t>
            </a:r>
          </a:p>
        </p:txBody>
      </p:sp>
      <p:sp>
        <p:nvSpPr>
          <p:cNvPr id="2" name="Content Placeholder 2">
            <a:extLst>
              <a:ext uri="{FF2B5EF4-FFF2-40B4-BE49-F238E27FC236}">
                <a16:creationId xmlns:a16="http://schemas.microsoft.com/office/drawing/2014/main" id="{5727C96E-0189-9E37-C2C8-104EB48EB25F}"/>
              </a:ext>
            </a:extLst>
          </p:cNvPr>
          <p:cNvSpPr txBox="1">
            <a:spLocks/>
          </p:cNvSpPr>
          <p:nvPr/>
        </p:nvSpPr>
        <p:spPr>
          <a:xfrm>
            <a:off x="838200" y="2344188"/>
            <a:ext cx="10515600" cy="3674227"/>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In this phase, we create an IoT dashboard displaying temperature and humidity using gauges. When the temperature exceeds a certain threshold, an automatic email is sent to the user, asking if they want to start the fan. If the user agrees, the system activates the fan and updates its status on the dashboard. If not, no action is taken.</a:t>
            </a:r>
            <a:endParaRPr lang="en-US" sz="2400" noProof="1"/>
          </a:p>
        </p:txBody>
      </p:sp>
    </p:spTree>
    <p:extLst>
      <p:ext uri="{BB962C8B-B14F-4D97-AF65-F5344CB8AC3E}">
        <p14:creationId xmlns:p14="http://schemas.microsoft.com/office/powerpoint/2010/main" val="1133124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6"/>
            <a:ext cx="10515600" cy="830846"/>
          </a:xfrm>
        </p:spPr>
        <p:txBody>
          <a:bodyPr anchor="ctr">
            <a:normAutofit fontScale="90000"/>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14</a:t>
            </a:fld>
            <a:endParaRPr lang="en-US"/>
          </a:p>
        </p:txBody>
      </p:sp>
      <p:sp>
        <p:nvSpPr>
          <p:cNvPr id="4" name="Content Placeholder 5">
            <a:extLst>
              <a:ext uri="{FF2B5EF4-FFF2-40B4-BE49-F238E27FC236}">
                <a16:creationId xmlns:a16="http://schemas.microsoft.com/office/drawing/2014/main" id="{66A8235E-FAD2-5BE1-FB17-B2B0A7198E3B}"/>
              </a:ext>
            </a:extLst>
          </p:cNvPr>
          <p:cNvSpPr txBox="1">
            <a:spLocks/>
          </p:cNvSpPr>
          <p:nvPr/>
        </p:nvSpPr>
        <p:spPr>
          <a:xfrm>
            <a:off x="838200" y="1865034"/>
            <a:ext cx="4548447" cy="4020377"/>
          </a:xfrm>
          <a:prstGeom prst="rect">
            <a:avLst/>
          </a:prstGeom>
        </p:spPr>
        <p:txBody>
          <a:bodyPr vert="horz" lIns="91440" tIns="45720" rIns="91440" bIns="45720" rtlCol="0" anchor="b">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mj-lt"/>
              <a:buAutoNum type="arabicPeriod"/>
            </a:pPr>
            <a:endParaRPr lang="en-US" b="1" dirty="0"/>
          </a:p>
          <a:p>
            <a:pPr marL="0" indent="0">
              <a:buNone/>
            </a:pPr>
            <a:r>
              <a:rPr lang="en-US" dirty="0"/>
              <a:t>Components</a:t>
            </a:r>
          </a:p>
          <a:p>
            <a:pPr algn="l">
              <a:buFont typeface="Arial" panose="020B0604020202020204" pitchFamily="34" charset="0"/>
              <a:buChar char="•"/>
            </a:pPr>
            <a:r>
              <a:rPr lang="en-US" dirty="0"/>
              <a:t>DHT11 Temperature and Humidity sensor</a:t>
            </a:r>
          </a:p>
          <a:p>
            <a:pPr algn="l">
              <a:buFont typeface="Arial" panose="020B0604020202020204" pitchFamily="34" charset="0"/>
              <a:buChar char="•"/>
            </a:pPr>
            <a:r>
              <a:rPr lang="en-US" dirty="0"/>
              <a:t>Resistors</a:t>
            </a:r>
          </a:p>
          <a:p>
            <a:pPr algn="l">
              <a:buFont typeface="Arial" panose="020B0604020202020204" pitchFamily="34" charset="0"/>
              <a:buChar char="•"/>
            </a:pPr>
            <a:r>
              <a:rPr lang="en-US" dirty="0"/>
              <a:t>Wires</a:t>
            </a:r>
          </a:p>
          <a:p>
            <a:pPr algn="l">
              <a:buFont typeface="Arial" panose="020B0604020202020204" pitchFamily="34" charset="0"/>
              <a:buChar char="•"/>
            </a:pPr>
            <a:r>
              <a:rPr lang="en-US" dirty="0"/>
              <a:t>DC motor</a:t>
            </a:r>
          </a:p>
          <a:p>
            <a:pPr algn="l">
              <a:buFont typeface="Arial" panose="020B0604020202020204" pitchFamily="34" charset="0"/>
              <a:buChar char="•"/>
            </a:pPr>
            <a:r>
              <a:rPr lang="en-US" dirty="0"/>
              <a:t>IC L293D (Motor Driver)</a:t>
            </a:r>
          </a:p>
          <a:p>
            <a:pPr algn="l">
              <a:buFont typeface="Arial" panose="020B0604020202020204" pitchFamily="34" charset="0"/>
              <a:buChar char="•"/>
            </a:pPr>
            <a:r>
              <a:rPr lang="en-US" dirty="0"/>
              <a:t>Breadboard</a:t>
            </a:r>
          </a:p>
          <a:p>
            <a:pPr algn="l">
              <a:buFont typeface="Arial" panose="020B0604020202020204" pitchFamily="34" charset="0"/>
              <a:buChar char="•"/>
            </a:pPr>
            <a:r>
              <a:rPr lang="en-US" dirty="0"/>
              <a:t>Raspberry Pi</a:t>
            </a:r>
          </a:p>
          <a:p>
            <a:pPr marL="0" indent="0">
              <a:buNone/>
            </a:pPr>
            <a:endParaRPr lang="en-US" b="1" noProof="1"/>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178284"/>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2 - UTILITIES</a:t>
            </a:r>
          </a:p>
        </p:txBody>
      </p:sp>
      <p:sp>
        <p:nvSpPr>
          <p:cNvPr id="2" name="Content Placeholder 5">
            <a:extLst>
              <a:ext uri="{FF2B5EF4-FFF2-40B4-BE49-F238E27FC236}">
                <a16:creationId xmlns:a16="http://schemas.microsoft.com/office/drawing/2014/main" id="{5E04B742-7670-C630-BDA7-F075776DDA34}"/>
              </a:ext>
            </a:extLst>
          </p:cNvPr>
          <p:cNvSpPr txBox="1">
            <a:spLocks/>
          </p:cNvSpPr>
          <p:nvPr/>
        </p:nvSpPr>
        <p:spPr>
          <a:xfrm>
            <a:off x="5433753" y="1865033"/>
            <a:ext cx="5920047" cy="4020378"/>
          </a:xfrm>
          <a:prstGeom prst="rect">
            <a:avLst/>
          </a:prstGeom>
        </p:spPr>
        <p:txBody>
          <a:bodyPr vert="horz" lIns="91440" tIns="45720" rIns="91440" bIns="45720" numCol="2"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Libraries</a:t>
            </a:r>
          </a:p>
          <a:p>
            <a:pPr algn="l">
              <a:buFont typeface="Arial" panose="020B0604020202020204" pitchFamily="34" charset="0"/>
              <a:buChar char="•"/>
            </a:pPr>
            <a:r>
              <a:rPr lang="en-US" sz="2700" dirty="0"/>
              <a:t>Dash</a:t>
            </a:r>
          </a:p>
          <a:p>
            <a:pPr algn="l">
              <a:buFont typeface="Arial" panose="020B0604020202020204" pitchFamily="34" charset="0"/>
              <a:buChar char="•"/>
            </a:pPr>
            <a:r>
              <a:rPr lang="en-US" sz="2700" dirty="0"/>
              <a:t>datetime</a:t>
            </a:r>
          </a:p>
          <a:p>
            <a:pPr algn="l">
              <a:buFont typeface="Arial" panose="020B0604020202020204" pitchFamily="34" charset="0"/>
              <a:buChar char="•"/>
            </a:pPr>
            <a:r>
              <a:rPr lang="en-US" sz="2700" dirty="0" err="1"/>
              <a:t>dash_daq</a:t>
            </a:r>
            <a:endParaRPr lang="en-US" sz="2700" dirty="0"/>
          </a:p>
          <a:p>
            <a:pPr algn="l">
              <a:buFont typeface="Arial" panose="020B0604020202020204" pitchFamily="34" charset="0"/>
              <a:buChar char="•"/>
            </a:pPr>
            <a:r>
              <a:rPr lang="en-US" sz="2700" dirty="0"/>
              <a:t>time</a:t>
            </a:r>
          </a:p>
          <a:p>
            <a:pPr algn="l">
              <a:buFont typeface="Arial" panose="020B0604020202020204" pitchFamily="34" charset="0"/>
              <a:buChar char="•"/>
            </a:pPr>
            <a:r>
              <a:rPr lang="en-US" sz="2700" dirty="0" err="1"/>
              <a:t>Freenove_DHT</a:t>
            </a:r>
            <a:endParaRPr lang="en-US" sz="2700" dirty="0"/>
          </a:p>
          <a:p>
            <a:pPr algn="l">
              <a:buFont typeface="Arial" panose="020B0604020202020204" pitchFamily="34" charset="0"/>
              <a:buChar char="•"/>
            </a:pPr>
            <a:r>
              <a:rPr lang="en-US" sz="2700" dirty="0" err="1"/>
              <a:t>smtplib</a:t>
            </a:r>
            <a:endParaRPr lang="en-US" sz="2700" dirty="0"/>
          </a:p>
          <a:p>
            <a:pPr algn="l">
              <a:buFont typeface="Arial" panose="020B0604020202020204" pitchFamily="34" charset="0"/>
              <a:buChar char="•"/>
            </a:pPr>
            <a:r>
              <a:rPr lang="en-US" sz="2700" dirty="0"/>
              <a:t>email</a:t>
            </a:r>
          </a:p>
          <a:p>
            <a:pPr algn="l">
              <a:buFont typeface="Arial" panose="020B0604020202020204" pitchFamily="34" charset="0"/>
              <a:buChar char="•"/>
            </a:pPr>
            <a:r>
              <a:rPr lang="en-US" sz="2700" dirty="0" err="1"/>
              <a:t>Imaplib</a:t>
            </a:r>
            <a:endParaRPr lang="en-US" sz="2700" dirty="0"/>
          </a:p>
          <a:p>
            <a:pPr algn="l">
              <a:buFont typeface="Arial" panose="020B0604020202020204" pitchFamily="34" charset="0"/>
              <a:buChar char="•"/>
            </a:pPr>
            <a:r>
              <a:rPr lang="en-US" sz="2700" dirty="0" err="1"/>
              <a:t>RPi.GPIO</a:t>
            </a:r>
            <a:endParaRPr lang="en-US" sz="2700" dirty="0"/>
          </a:p>
        </p:txBody>
      </p:sp>
    </p:spTree>
    <p:extLst>
      <p:ext uri="{BB962C8B-B14F-4D97-AF65-F5344CB8AC3E}">
        <p14:creationId xmlns:p14="http://schemas.microsoft.com/office/powerpoint/2010/main" val="2843426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6"/>
            <a:ext cx="10515600" cy="830846"/>
          </a:xfrm>
        </p:spPr>
        <p:txBody>
          <a:bodyPr anchor="ctr">
            <a:normAutofit fontScale="90000"/>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15</a:t>
            </a:fld>
            <a:endParaRPr lang="en-US"/>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178284"/>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2 - Wiring</a:t>
            </a:r>
          </a:p>
        </p:txBody>
      </p:sp>
      <p:pic>
        <p:nvPicPr>
          <p:cNvPr id="5" name="Picture 4">
            <a:extLst>
              <a:ext uri="{FF2B5EF4-FFF2-40B4-BE49-F238E27FC236}">
                <a16:creationId xmlns:a16="http://schemas.microsoft.com/office/drawing/2014/main" id="{C7C1B6EE-314F-9FC2-0840-42F3B394E55F}"/>
              </a:ext>
            </a:extLst>
          </p:cNvPr>
          <p:cNvPicPr>
            <a:picLocks noChangeAspect="1"/>
          </p:cNvPicPr>
          <p:nvPr/>
        </p:nvPicPr>
        <p:blipFill>
          <a:blip r:embed="rId2"/>
          <a:stretch>
            <a:fillRect/>
          </a:stretch>
        </p:blipFill>
        <p:spPr>
          <a:xfrm>
            <a:off x="2571258" y="2098301"/>
            <a:ext cx="7049484" cy="3991532"/>
          </a:xfrm>
          <a:prstGeom prst="rect">
            <a:avLst/>
          </a:prstGeom>
        </p:spPr>
      </p:pic>
    </p:spTree>
    <p:extLst>
      <p:ext uri="{BB962C8B-B14F-4D97-AF65-F5344CB8AC3E}">
        <p14:creationId xmlns:p14="http://schemas.microsoft.com/office/powerpoint/2010/main" val="3317388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5"/>
            <a:ext cx="10515600" cy="1325563"/>
          </a:xfrm>
        </p:spPr>
        <p:txBody>
          <a:bodyPr anchor="ctr">
            <a:normAutofit/>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16</a:t>
            </a:fld>
            <a:endParaRPr lang="en-US"/>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690688"/>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3 - description</a:t>
            </a:r>
          </a:p>
        </p:txBody>
      </p:sp>
      <p:sp>
        <p:nvSpPr>
          <p:cNvPr id="2" name="Content Placeholder 2">
            <a:extLst>
              <a:ext uri="{FF2B5EF4-FFF2-40B4-BE49-F238E27FC236}">
                <a16:creationId xmlns:a16="http://schemas.microsoft.com/office/drawing/2014/main" id="{5727C96E-0189-9E37-C2C8-104EB48EB25F}"/>
              </a:ext>
            </a:extLst>
          </p:cNvPr>
          <p:cNvSpPr txBox="1">
            <a:spLocks/>
          </p:cNvSpPr>
          <p:nvPr/>
        </p:nvSpPr>
        <p:spPr>
          <a:xfrm>
            <a:off x="838200" y="2344188"/>
            <a:ext cx="10515600" cy="3674227"/>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In this part, we had to use a photoresistor with the ESP8266/ESP32 to measure light. We then sent this data to the Raspberry Pi and MQTT broker. If the light went below 400, we turned on an LED and sent an email. The dashboard had to show the current light level, its status, and confirm the email was sent.</a:t>
            </a:r>
            <a:endParaRPr lang="en-US" sz="2400" noProof="1"/>
          </a:p>
        </p:txBody>
      </p:sp>
    </p:spTree>
    <p:extLst>
      <p:ext uri="{BB962C8B-B14F-4D97-AF65-F5344CB8AC3E}">
        <p14:creationId xmlns:p14="http://schemas.microsoft.com/office/powerpoint/2010/main" val="1643105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6"/>
            <a:ext cx="10515600" cy="830846"/>
          </a:xfrm>
        </p:spPr>
        <p:txBody>
          <a:bodyPr anchor="ctr">
            <a:normAutofit fontScale="90000"/>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17</a:t>
            </a:fld>
            <a:endParaRPr lang="en-US"/>
          </a:p>
        </p:txBody>
      </p:sp>
      <p:sp>
        <p:nvSpPr>
          <p:cNvPr id="4" name="Content Placeholder 5">
            <a:extLst>
              <a:ext uri="{FF2B5EF4-FFF2-40B4-BE49-F238E27FC236}">
                <a16:creationId xmlns:a16="http://schemas.microsoft.com/office/drawing/2014/main" id="{66A8235E-FAD2-5BE1-FB17-B2B0A7198E3B}"/>
              </a:ext>
            </a:extLst>
          </p:cNvPr>
          <p:cNvSpPr txBox="1">
            <a:spLocks/>
          </p:cNvSpPr>
          <p:nvPr/>
        </p:nvSpPr>
        <p:spPr>
          <a:xfrm>
            <a:off x="838200" y="1865034"/>
            <a:ext cx="4548447" cy="4020377"/>
          </a:xfrm>
          <a:prstGeom prst="rect">
            <a:avLst/>
          </a:prstGeom>
        </p:spPr>
        <p:txBody>
          <a:bodyPr vert="horz" lIns="91440" tIns="45720" rIns="91440" bIns="45720" rtlCol="0" anchor="b">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mj-lt"/>
              <a:buAutoNum type="arabicPeriod"/>
            </a:pPr>
            <a:endParaRPr lang="en-US" b="1" dirty="0"/>
          </a:p>
          <a:p>
            <a:pPr marL="0" indent="0">
              <a:buNone/>
            </a:pPr>
            <a:r>
              <a:rPr lang="en-US" dirty="0"/>
              <a:t>Components</a:t>
            </a:r>
          </a:p>
          <a:p>
            <a:pPr algn="l">
              <a:buFont typeface="Arial" panose="020B0604020202020204" pitchFamily="34" charset="0"/>
              <a:buChar char="•"/>
            </a:pPr>
            <a:r>
              <a:rPr lang="en-US" dirty="0"/>
              <a:t>Photoresistor</a:t>
            </a:r>
          </a:p>
          <a:p>
            <a:pPr algn="l">
              <a:buFont typeface="Arial" panose="020B0604020202020204" pitchFamily="34" charset="0"/>
              <a:buChar char="•"/>
            </a:pPr>
            <a:r>
              <a:rPr lang="en-US" dirty="0"/>
              <a:t>Resistors</a:t>
            </a:r>
          </a:p>
          <a:p>
            <a:pPr algn="l">
              <a:buFont typeface="Arial" panose="020B0604020202020204" pitchFamily="34" charset="0"/>
              <a:buChar char="•"/>
            </a:pPr>
            <a:r>
              <a:rPr lang="en-US" dirty="0"/>
              <a:t>Wires</a:t>
            </a:r>
          </a:p>
          <a:p>
            <a:pPr algn="l">
              <a:buFont typeface="Arial" panose="020B0604020202020204" pitchFamily="34" charset="0"/>
              <a:buChar char="•"/>
            </a:pPr>
            <a:r>
              <a:rPr lang="en-US" dirty="0"/>
              <a:t>Breadboard</a:t>
            </a:r>
          </a:p>
          <a:p>
            <a:pPr algn="l">
              <a:buFont typeface="Arial" panose="020B0604020202020204" pitchFamily="34" charset="0"/>
              <a:buChar char="•"/>
            </a:pPr>
            <a:r>
              <a:rPr lang="en-US" dirty="0"/>
              <a:t>Raspberry Pi</a:t>
            </a:r>
          </a:p>
          <a:p>
            <a:pPr algn="l">
              <a:buFont typeface="Arial" panose="020B0604020202020204" pitchFamily="34" charset="0"/>
              <a:buChar char="•"/>
            </a:pPr>
            <a:r>
              <a:rPr lang="en-US" dirty="0"/>
              <a:t>ESP8266 or ESP32</a:t>
            </a:r>
          </a:p>
          <a:p>
            <a:pPr algn="l">
              <a:buFont typeface="Arial" panose="020B0604020202020204" pitchFamily="34" charset="0"/>
              <a:buChar char="•"/>
            </a:pPr>
            <a:r>
              <a:rPr lang="en-US" dirty="0"/>
              <a:t>LED</a:t>
            </a:r>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178284"/>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3 - UTILITIES</a:t>
            </a:r>
          </a:p>
        </p:txBody>
      </p:sp>
      <p:sp>
        <p:nvSpPr>
          <p:cNvPr id="2" name="Content Placeholder 5">
            <a:extLst>
              <a:ext uri="{FF2B5EF4-FFF2-40B4-BE49-F238E27FC236}">
                <a16:creationId xmlns:a16="http://schemas.microsoft.com/office/drawing/2014/main" id="{5E04B742-7670-C630-BDA7-F075776DDA34}"/>
              </a:ext>
            </a:extLst>
          </p:cNvPr>
          <p:cNvSpPr txBox="1">
            <a:spLocks/>
          </p:cNvSpPr>
          <p:nvPr/>
        </p:nvSpPr>
        <p:spPr>
          <a:xfrm>
            <a:off x="5433753" y="1865033"/>
            <a:ext cx="5920047" cy="4020378"/>
          </a:xfrm>
          <a:prstGeom prst="rect">
            <a:avLst/>
          </a:prstGeom>
        </p:spPr>
        <p:txBody>
          <a:bodyPr vert="horz" lIns="91440" tIns="45720" rIns="91440" bIns="45720" numCol="2"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400" dirty="0"/>
              <a:t>Libraries </a:t>
            </a:r>
          </a:p>
          <a:p>
            <a:pPr marL="342900" indent="-342900"/>
            <a:r>
              <a:rPr lang="en-CA" sz="2400" dirty="0"/>
              <a:t>Sqlite3</a:t>
            </a:r>
          </a:p>
          <a:p>
            <a:pPr marL="342900" indent="-342900"/>
            <a:r>
              <a:rPr lang="en-CA" sz="2400" dirty="0" err="1"/>
              <a:t>paho.mqtt.client</a:t>
            </a:r>
            <a:r>
              <a:rPr lang="en-CA" sz="2400" dirty="0"/>
              <a:t> (</a:t>
            </a:r>
            <a:r>
              <a:rPr lang="en-CA" sz="2400" dirty="0" err="1"/>
              <a:t>mqtt</a:t>
            </a:r>
            <a:r>
              <a:rPr lang="en-CA" sz="2400" dirty="0"/>
              <a:t>)</a:t>
            </a:r>
          </a:p>
          <a:p>
            <a:r>
              <a:rPr lang="en-CA" sz="2400" dirty="0"/>
              <a:t>datetime</a:t>
            </a:r>
          </a:p>
          <a:p>
            <a:r>
              <a:rPr lang="en-CA" sz="2400" dirty="0"/>
              <a:t>time</a:t>
            </a:r>
          </a:p>
          <a:p>
            <a:r>
              <a:rPr lang="en-CA" sz="2400" dirty="0" err="1"/>
              <a:t>Freenove_DHT</a:t>
            </a:r>
            <a:endParaRPr lang="en-CA" sz="2400" dirty="0"/>
          </a:p>
          <a:p>
            <a:r>
              <a:rPr lang="en-CA" sz="2400" dirty="0" err="1"/>
              <a:t>smtplib</a:t>
            </a:r>
            <a:endParaRPr lang="en-CA" sz="2400" dirty="0"/>
          </a:p>
          <a:p>
            <a:r>
              <a:rPr lang="en-CA" sz="2400" dirty="0" err="1"/>
              <a:t>MIMEText</a:t>
            </a:r>
            <a:endParaRPr lang="en-CA" sz="2400" dirty="0"/>
          </a:p>
          <a:p>
            <a:r>
              <a:rPr lang="en-CA" sz="2400" dirty="0" err="1"/>
              <a:t>MIMEMultipart</a:t>
            </a:r>
            <a:endParaRPr lang="en-CA" sz="2400" dirty="0"/>
          </a:p>
          <a:p>
            <a:r>
              <a:rPr lang="en-CA" sz="2400" dirty="0"/>
              <a:t>email</a:t>
            </a:r>
          </a:p>
          <a:p>
            <a:r>
              <a:rPr lang="en-CA" sz="2400" dirty="0" err="1"/>
              <a:t>Imaplib</a:t>
            </a:r>
            <a:endParaRPr lang="en-CA" sz="2400" dirty="0"/>
          </a:p>
          <a:p>
            <a:endParaRPr lang="en-CA" sz="2400" dirty="0"/>
          </a:p>
          <a:p>
            <a:r>
              <a:rPr lang="en-CA" sz="2400" dirty="0"/>
              <a:t>ESP8266WiFi.h</a:t>
            </a:r>
          </a:p>
          <a:p>
            <a:r>
              <a:rPr lang="en-CA" sz="2400" dirty="0" err="1"/>
              <a:t>PubSubClient.h</a:t>
            </a:r>
            <a:endParaRPr lang="en-CA" sz="2400" dirty="0"/>
          </a:p>
          <a:p>
            <a:r>
              <a:rPr lang="en-CA" sz="2400" dirty="0" err="1"/>
              <a:t>Arduino.h</a:t>
            </a:r>
            <a:endParaRPr lang="en-CA" sz="2400" dirty="0"/>
          </a:p>
        </p:txBody>
      </p:sp>
    </p:spTree>
    <p:extLst>
      <p:ext uri="{BB962C8B-B14F-4D97-AF65-F5344CB8AC3E}">
        <p14:creationId xmlns:p14="http://schemas.microsoft.com/office/powerpoint/2010/main" val="1132598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6"/>
            <a:ext cx="10515600" cy="830846"/>
          </a:xfrm>
        </p:spPr>
        <p:txBody>
          <a:bodyPr anchor="ctr">
            <a:normAutofit fontScale="90000"/>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18</a:t>
            </a:fld>
            <a:endParaRPr lang="en-US"/>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178284"/>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3 - Wiring</a:t>
            </a:r>
          </a:p>
        </p:txBody>
      </p:sp>
      <p:pic>
        <p:nvPicPr>
          <p:cNvPr id="9" name="Picture 8">
            <a:extLst>
              <a:ext uri="{FF2B5EF4-FFF2-40B4-BE49-F238E27FC236}">
                <a16:creationId xmlns:a16="http://schemas.microsoft.com/office/drawing/2014/main" id="{8862E404-2893-DABA-2309-DA46F7E9D6CC}"/>
              </a:ext>
            </a:extLst>
          </p:cNvPr>
          <p:cNvPicPr>
            <a:picLocks noChangeAspect="1"/>
          </p:cNvPicPr>
          <p:nvPr/>
        </p:nvPicPr>
        <p:blipFill>
          <a:blip r:embed="rId2"/>
          <a:stretch>
            <a:fillRect/>
          </a:stretch>
        </p:blipFill>
        <p:spPr>
          <a:xfrm>
            <a:off x="3264442" y="1838236"/>
            <a:ext cx="5663115" cy="4391345"/>
          </a:xfrm>
          <a:prstGeom prst="rect">
            <a:avLst/>
          </a:prstGeom>
        </p:spPr>
      </p:pic>
    </p:spTree>
    <p:extLst>
      <p:ext uri="{BB962C8B-B14F-4D97-AF65-F5344CB8AC3E}">
        <p14:creationId xmlns:p14="http://schemas.microsoft.com/office/powerpoint/2010/main" val="2460164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5"/>
            <a:ext cx="10515600" cy="1325563"/>
          </a:xfrm>
        </p:spPr>
        <p:txBody>
          <a:bodyPr anchor="ctr">
            <a:normAutofit/>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19</a:t>
            </a:fld>
            <a:endParaRPr lang="en-US"/>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690688"/>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4 - description</a:t>
            </a:r>
          </a:p>
        </p:txBody>
      </p:sp>
      <p:sp>
        <p:nvSpPr>
          <p:cNvPr id="2" name="Content Placeholder 2">
            <a:extLst>
              <a:ext uri="{FF2B5EF4-FFF2-40B4-BE49-F238E27FC236}">
                <a16:creationId xmlns:a16="http://schemas.microsoft.com/office/drawing/2014/main" id="{5727C96E-0189-9E37-C2C8-104EB48EB25F}"/>
              </a:ext>
            </a:extLst>
          </p:cNvPr>
          <p:cNvSpPr txBox="1">
            <a:spLocks/>
          </p:cNvSpPr>
          <p:nvPr/>
        </p:nvSpPr>
        <p:spPr>
          <a:xfrm>
            <a:off x="838200" y="2344188"/>
            <a:ext cx="10515600" cy="3674227"/>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400" dirty="0"/>
              <a:t>Task #1 involves creating user profiles with RFID tag numbers, temperature thresholds, and light intensity thresholds. When an RFID tag is read, the system updates thresholds based on the user's profile and sends an email notifying the entry time. The dashboard displays user profile information.</a:t>
            </a:r>
          </a:p>
          <a:p>
            <a:pPr algn="l"/>
            <a:endParaRPr lang="en-US" sz="2400" dirty="0"/>
          </a:p>
          <a:p>
            <a:pPr algn="l"/>
            <a:r>
              <a:rPr lang="en-US" sz="2400" dirty="0"/>
              <a:t>Task #2 focuses on counting nearby Bluetooth-enabled devices using RSSI.</a:t>
            </a:r>
            <a:endParaRPr lang="en-US" sz="2400" noProof="1"/>
          </a:p>
        </p:txBody>
      </p:sp>
    </p:spTree>
    <p:extLst>
      <p:ext uri="{BB962C8B-B14F-4D97-AF65-F5344CB8AC3E}">
        <p14:creationId xmlns:p14="http://schemas.microsoft.com/office/powerpoint/2010/main" val="275601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lstStyle/>
          <a:p>
            <a:r>
              <a:rPr lang="en-US" dirty="0"/>
              <a:t>Agenda</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924175"/>
            <a:ext cx="3171825" cy="2519363"/>
          </a:xfrm>
        </p:spPr>
        <p:txBody>
          <a:bodyPr>
            <a:normAutofit/>
          </a:bodyPr>
          <a:lstStyle/>
          <a:p>
            <a:pPr marL="285750" indent="-285750">
              <a:buFont typeface="Arial" panose="020B0604020202020204" pitchFamily="34" charset="0"/>
              <a:buChar char="•"/>
            </a:pPr>
            <a:r>
              <a:rPr lang="en-US" b="1" dirty="0"/>
              <a:t>Project Overview</a:t>
            </a:r>
          </a:p>
          <a:p>
            <a:pPr marL="285750" indent="-285750">
              <a:buFont typeface="Arial" panose="020B0604020202020204" pitchFamily="34" charset="0"/>
              <a:buChar char="•"/>
            </a:pPr>
            <a:r>
              <a:rPr lang="en-US" b="1" dirty="0"/>
              <a:t>Dashboard </a:t>
            </a:r>
          </a:p>
          <a:p>
            <a:pPr marL="285750" indent="-285750">
              <a:buFont typeface="Arial" panose="020B0604020202020204" pitchFamily="34" charset="0"/>
              <a:buChar char="•"/>
            </a:pPr>
            <a:r>
              <a:rPr lang="en-US" b="1" dirty="0"/>
              <a:t>Project Wiring</a:t>
            </a:r>
          </a:p>
          <a:p>
            <a:pPr marL="285750" indent="-285750">
              <a:buFont typeface="Arial" panose="020B0604020202020204" pitchFamily="34" charset="0"/>
              <a:buChar char="•"/>
            </a:pPr>
            <a:r>
              <a:rPr lang="en-US" b="1" dirty="0"/>
              <a:t>Individual Roles and Tasks</a:t>
            </a:r>
          </a:p>
          <a:p>
            <a:pPr marL="285750" indent="-285750">
              <a:buFont typeface="Arial" panose="020B0604020202020204" pitchFamily="34" charset="0"/>
              <a:buChar char="•"/>
            </a:pPr>
            <a:r>
              <a:rPr lang="en-US" b="1" dirty="0"/>
              <a:t>Phases and their tasks</a:t>
            </a:r>
          </a:p>
          <a:p>
            <a:pPr marL="285750" indent="-285750">
              <a:buFont typeface="Arial" panose="020B0604020202020204" pitchFamily="34" charset="0"/>
              <a:buChar char="•"/>
            </a:pPr>
            <a:r>
              <a:rPr lang="en-US" b="1" dirty="0"/>
              <a:t>Challenges and Accomplishments</a:t>
            </a:r>
            <a:endParaRPr lang="en-CA" b="1" dirty="0"/>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2023</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US" dirty="0"/>
              <a:t>IoT Project</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6"/>
            <a:ext cx="10515600" cy="830846"/>
          </a:xfrm>
        </p:spPr>
        <p:txBody>
          <a:bodyPr anchor="ctr">
            <a:normAutofit fontScale="90000"/>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20</a:t>
            </a:fld>
            <a:endParaRPr lang="en-US"/>
          </a:p>
        </p:txBody>
      </p:sp>
      <p:sp>
        <p:nvSpPr>
          <p:cNvPr id="4" name="Content Placeholder 5">
            <a:extLst>
              <a:ext uri="{FF2B5EF4-FFF2-40B4-BE49-F238E27FC236}">
                <a16:creationId xmlns:a16="http://schemas.microsoft.com/office/drawing/2014/main" id="{66A8235E-FAD2-5BE1-FB17-B2B0A7198E3B}"/>
              </a:ext>
            </a:extLst>
          </p:cNvPr>
          <p:cNvSpPr txBox="1">
            <a:spLocks/>
          </p:cNvSpPr>
          <p:nvPr/>
        </p:nvSpPr>
        <p:spPr>
          <a:xfrm>
            <a:off x="838200" y="1865034"/>
            <a:ext cx="4548447" cy="4020377"/>
          </a:xfrm>
          <a:prstGeom prst="rect">
            <a:avLst/>
          </a:prstGeom>
        </p:spPr>
        <p:txBody>
          <a:bodyPr vert="horz" lIns="91440" tIns="45720" rIns="91440" bIns="45720" rtlCol="0" anchor="b">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mj-lt"/>
              <a:buAutoNum type="arabicPeriod"/>
            </a:pPr>
            <a:endParaRPr lang="en-US" b="1" dirty="0"/>
          </a:p>
          <a:p>
            <a:pPr marL="0" indent="0">
              <a:buNone/>
            </a:pPr>
            <a:r>
              <a:rPr lang="en-US" dirty="0"/>
              <a:t>Components</a:t>
            </a:r>
          </a:p>
          <a:p>
            <a:pPr algn="l">
              <a:buFont typeface="Arial" panose="020B0604020202020204" pitchFamily="34" charset="0"/>
              <a:buChar char="•"/>
            </a:pPr>
            <a:r>
              <a:rPr lang="en-US" dirty="0"/>
              <a:t>Photoresistor</a:t>
            </a:r>
          </a:p>
          <a:p>
            <a:pPr algn="l">
              <a:buFont typeface="Arial" panose="020B0604020202020204" pitchFamily="34" charset="0"/>
              <a:buChar char="•"/>
            </a:pPr>
            <a:r>
              <a:rPr lang="en-US" dirty="0"/>
              <a:t>Resistors</a:t>
            </a:r>
          </a:p>
          <a:p>
            <a:pPr algn="l">
              <a:buFont typeface="Arial" panose="020B0604020202020204" pitchFamily="34" charset="0"/>
              <a:buChar char="•"/>
            </a:pPr>
            <a:r>
              <a:rPr lang="en-US" dirty="0"/>
              <a:t>Wires</a:t>
            </a:r>
          </a:p>
          <a:p>
            <a:pPr algn="l">
              <a:buFont typeface="Arial" panose="020B0604020202020204" pitchFamily="34" charset="0"/>
              <a:buChar char="•"/>
            </a:pPr>
            <a:r>
              <a:rPr lang="en-US" dirty="0"/>
              <a:t>Breadboard</a:t>
            </a:r>
          </a:p>
          <a:p>
            <a:pPr algn="l">
              <a:buFont typeface="Arial" panose="020B0604020202020204" pitchFamily="34" charset="0"/>
              <a:buChar char="•"/>
            </a:pPr>
            <a:r>
              <a:rPr lang="en-US" dirty="0"/>
              <a:t>Raspberry Pi</a:t>
            </a:r>
          </a:p>
          <a:p>
            <a:pPr algn="l">
              <a:buFont typeface="Arial" panose="020B0604020202020204" pitchFamily="34" charset="0"/>
              <a:buChar char="•"/>
            </a:pPr>
            <a:r>
              <a:rPr lang="en-US" dirty="0"/>
              <a:t>ESP8266 or ESP32</a:t>
            </a:r>
          </a:p>
          <a:p>
            <a:pPr algn="l">
              <a:buFont typeface="Arial" panose="020B0604020202020204" pitchFamily="34" charset="0"/>
              <a:buChar char="•"/>
            </a:pPr>
            <a:r>
              <a:rPr lang="en-US" dirty="0"/>
              <a:t>LED</a:t>
            </a:r>
          </a:p>
          <a:p>
            <a:pPr algn="l">
              <a:buFont typeface="Arial" panose="020B0604020202020204" pitchFamily="34" charset="0"/>
              <a:buChar char="•"/>
            </a:pPr>
            <a:r>
              <a:rPr lang="en-US" dirty="0"/>
              <a:t>RC522 RFID Module</a:t>
            </a:r>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178284"/>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4 - UTILITIES</a:t>
            </a:r>
          </a:p>
        </p:txBody>
      </p:sp>
      <p:sp>
        <p:nvSpPr>
          <p:cNvPr id="2" name="Content Placeholder 5">
            <a:extLst>
              <a:ext uri="{FF2B5EF4-FFF2-40B4-BE49-F238E27FC236}">
                <a16:creationId xmlns:a16="http://schemas.microsoft.com/office/drawing/2014/main" id="{5E04B742-7670-C630-BDA7-F075776DDA34}"/>
              </a:ext>
            </a:extLst>
          </p:cNvPr>
          <p:cNvSpPr txBox="1">
            <a:spLocks/>
          </p:cNvSpPr>
          <p:nvPr/>
        </p:nvSpPr>
        <p:spPr>
          <a:xfrm>
            <a:off x="5433753" y="1865033"/>
            <a:ext cx="5920047" cy="4020378"/>
          </a:xfrm>
          <a:prstGeom prst="rect">
            <a:avLst/>
          </a:prstGeom>
        </p:spPr>
        <p:txBody>
          <a:bodyPr vert="horz" lIns="91440" tIns="45720" rIns="91440" bIns="45720" numCol="2"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400" dirty="0"/>
              <a:t>Libraries </a:t>
            </a:r>
          </a:p>
          <a:p>
            <a:pPr marL="342900" indent="-342900"/>
            <a:r>
              <a:rPr lang="en-CA" sz="2400" dirty="0" err="1"/>
              <a:t>Bluepy.btle</a:t>
            </a:r>
            <a:endParaRPr lang="en-CA" sz="2400" dirty="0"/>
          </a:p>
          <a:p>
            <a:pPr marL="342900" indent="-342900"/>
            <a:r>
              <a:rPr lang="en-CA" sz="2400" dirty="0"/>
              <a:t>Sqlite3</a:t>
            </a:r>
          </a:p>
          <a:p>
            <a:r>
              <a:rPr lang="en-CA" sz="2400" dirty="0"/>
              <a:t>datetime</a:t>
            </a:r>
          </a:p>
          <a:p>
            <a:r>
              <a:rPr lang="en-CA" sz="2400" dirty="0"/>
              <a:t>time</a:t>
            </a:r>
          </a:p>
          <a:p>
            <a:r>
              <a:rPr lang="en-CA" sz="2400" dirty="0" err="1"/>
              <a:t>Freenove_DHT</a:t>
            </a:r>
            <a:endParaRPr lang="en-CA" sz="2400" dirty="0"/>
          </a:p>
          <a:p>
            <a:r>
              <a:rPr lang="en-CA" sz="2400" dirty="0" err="1"/>
              <a:t>smtplib</a:t>
            </a:r>
            <a:endParaRPr lang="en-CA" sz="2400" dirty="0"/>
          </a:p>
          <a:p>
            <a:r>
              <a:rPr lang="en-CA" sz="2400" dirty="0" err="1"/>
              <a:t>MIMEText</a:t>
            </a:r>
            <a:endParaRPr lang="en-CA" sz="2400" dirty="0"/>
          </a:p>
          <a:p>
            <a:r>
              <a:rPr lang="en-CA" sz="2400" dirty="0" err="1"/>
              <a:t>MIMEMultipart</a:t>
            </a:r>
            <a:endParaRPr lang="en-CA" sz="2400" dirty="0"/>
          </a:p>
          <a:p>
            <a:r>
              <a:rPr lang="en-CA" sz="2400" dirty="0"/>
              <a:t>email</a:t>
            </a:r>
          </a:p>
          <a:p>
            <a:r>
              <a:rPr lang="en-CA" sz="2400" dirty="0" err="1"/>
              <a:t>Imaplib</a:t>
            </a:r>
            <a:endParaRPr lang="en-CA" sz="2400" dirty="0"/>
          </a:p>
          <a:p>
            <a:endParaRPr lang="en-CA" sz="2400" dirty="0"/>
          </a:p>
          <a:p>
            <a:r>
              <a:rPr lang="en-CA" sz="2400" dirty="0"/>
              <a:t>ESP8266WiFi.h</a:t>
            </a:r>
          </a:p>
          <a:p>
            <a:r>
              <a:rPr lang="en-CA" sz="2400" dirty="0" err="1"/>
              <a:t>PubSubClient.h</a:t>
            </a:r>
            <a:endParaRPr lang="en-CA" sz="2400" dirty="0"/>
          </a:p>
          <a:p>
            <a:r>
              <a:rPr lang="en-CA" sz="2400" dirty="0" err="1"/>
              <a:t>Arduino.h</a:t>
            </a:r>
            <a:endParaRPr lang="en-CA" sz="2400" dirty="0"/>
          </a:p>
        </p:txBody>
      </p:sp>
    </p:spTree>
    <p:extLst>
      <p:ext uri="{BB962C8B-B14F-4D97-AF65-F5344CB8AC3E}">
        <p14:creationId xmlns:p14="http://schemas.microsoft.com/office/powerpoint/2010/main" val="1295841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6"/>
            <a:ext cx="10515600" cy="830846"/>
          </a:xfrm>
        </p:spPr>
        <p:txBody>
          <a:bodyPr anchor="ctr">
            <a:normAutofit fontScale="90000"/>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21</a:t>
            </a:fld>
            <a:endParaRPr lang="en-US"/>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178284"/>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4 - Wiring</a:t>
            </a:r>
          </a:p>
        </p:txBody>
      </p:sp>
      <p:pic>
        <p:nvPicPr>
          <p:cNvPr id="3" name="Picture 2">
            <a:extLst>
              <a:ext uri="{FF2B5EF4-FFF2-40B4-BE49-F238E27FC236}">
                <a16:creationId xmlns:a16="http://schemas.microsoft.com/office/drawing/2014/main" id="{367E67C5-0898-75AF-66C4-281B7940DE4B}"/>
              </a:ext>
            </a:extLst>
          </p:cNvPr>
          <p:cNvPicPr>
            <a:picLocks noChangeAspect="1"/>
          </p:cNvPicPr>
          <p:nvPr/>
        </p:nvPicPr>
        <p:blipFill>
          <a:blip r:embed="rId2"/>
          <a:stretch>
            <a:fillRect/>
          </a:stretch>
        </p:blipFill>
        <p:spPr>
          <a:xfrm>
            <a:off x="2970047" y="1831784"/>
            <a:ext cx="5983960" cy="4286383"/>
          </a:xfrm>
          <a:prstGeom prst="rect">
            <a:avLst/>
          </a:prstGeom>
        </p:spPr>
      </p:pic>
    </p:spTree>
    <p:extLst>
      <p:ext uri="{BB962C8B-B14F-4D97-AF65-F5344CB8AC3E}">
        <p14:creationId xmlns:p14="http://schemas.microsoft.com/office/powerpoint/2010/main" val="3554123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6"/>
            <a:ext cx="10515600" cy="830846"/>
          </a:xfrm>
        </p:spPr>
        <p:txBody>
          <a:bodyPr anchor="ctr">
            <a:normAutofit fontScale="90000"/>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22</a:t>
            </a:fld>
            <a:endParaRPr lang="en-US"/>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178284"/>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4 – In real time</a:t>
            </a:r>
          </a:p>
        </p:txBody>
      </p:sp>
      <p:pic>
        <p:nvPicPr>
          <p:cNvPr id="2" name="Picture 1" descr="A circuit board with wires and a blue box">
            <a:extLst>
              <a:ext uri="{FF2B5EF4-FFF2-40B4-BE49-F238E27FC236}">
                <a16:creationId xmlns:a16="http://schemas.microsoft.com/office/drawing/2014/main" id="{E5A5DB6F-423B-ABDC-14A8-C4F67D32C6BD}"/>
              </a:ext>
            </a:extLst>
          </p:cNvPr>
          <p:cNvPicPr>
            <a:picLocks noChangeAspect="1"/>
          </p:cNvPicPr>
          <p:nvPr/>
        </p:nvPicPr>
        <p:blipFill rotWithShape="1">
          <a:blip r:embed="rId2"/>
          <a:srcRect t="18170" b="21209"/>
          <a:stretch/>
        </p:blipFill>
        <p:spPr>
          <a:xfrm>
            <a:off x="838199" y="2136775"/>
            <a:ext cx="10515599" cy="3697288"/>
          </a:xfrm>
          <a:prstGeom prst="rect">
            <a:avLst/>
          </a:prstGeom>
          <a:noFill/>
        </p:spPr>
      </p:pic>
    </p:spTree>
    <p:extLst>
      <p:ext uri="{BB962C8B-B14F-4D97-AF65-F5344CB8AC3E}">
        <p14:creationId xmlns:p14="http://schemas.microsoft.com/office/powerpoint/2010/main" val="312652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6"/>
            <a:ext cx="10515600" cy="830846"/>
          </a:xfrm>
        </p:spPr>
        <p:txBody>
          <a:bodyPr anchor="ctr">
            <a:normAutofit fontScale="90000"/>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23</a:t>
            </a:fld>
            <a:endParaRPr lang="en-US"/>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178284"/>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4 – Dashboard</a:t>
            </a:r>
          </a:p>
        </p:txBody>
      </p:sp>
      <p:pic>
        <p:nvPicPr>
          <p:cNvPr id="2050" name="Picture 2">
            <a:extLst>
              <a:ext uri="{FF2B5EF4-FFF2-40B4-BE49-F238E27FC236}">
                <a16:creationId xmlns:a16="http://schemas.microsoft.com/office/drawing/2014/main" id="{3D30BACB-27BB-BB1A-EC9B-667EB102A7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213"/>
          <a:stretch/>
        </p:blipFill>
        <p:spPr bwMode="auto">
          <a:xfrm>
            <a:off x="1983241" y="1852719"/>
            <a:ext cx="8933411" cy="4361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280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1671639"/>
            <a:ext cx="5111750" cy="1204912"/>
          </a:xfrm>
        </p:spPr>
        <p:txBody>
          <a:bodyPr/>
          <a:lstStyle/>
          <a:p>
            <a:r>
              <a:rPr lang="en-US" dirty="0"/>
              <a:t>Problems encountered</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5" y="2876551"/>
            <a:ext cx="5111750" cy="2309811"/>
          </a:xfrm>
        </p:spPr>
        <p:txBody>
          <a:bodyPr vert="horz" lIns="91440" tIns="45720" rIns="91440" bIns="45720" rtlCol="0" anchor="t">
            <a:normAutofit/>
          </a:bodyPr>
          <a:lstStyle/>
          <a:p>
            <a:r>
              <a:rPr lang="en-US" noProof="1"/>
              <a:t>After getting kicked, I had little to no data on our project apart from phase 2 and phase 3 code.</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DEF8F7DE-7F52-92F4-C675-4A7BF00BB5EB}"/>
              </a:ext>
            </a:extLst>
          </p:cNvPr>
          <p:cNvSpPr>
            <a:spLocks noGrp="1"/>
          </p:cNvSpPr>
          <p:nvPr>
            <p:ph type="title"/>
          </p:nvPr>
        </p:nvSpPr>
        <p:spPr>
          <a:xfrm>
            <a:off x="1508760" y="4156405"/>
            <a:ext cx="3139440" cy="1325563"/>
          </a:xfrm>
        </p:spPr>
        <p:txBody>
          <a:bodyPr>
            <a:normAutofit fontScale="90000"/>
          </a:bodyPr>
          <a:lstStyle/>
          <a:p>
            <a:r>
              <a:rPr lang="en-US" dirty="0"/>
              <a:t>Challenges and Accomplishments</a:t>
            </a:r>
            <a:br>
              <a:rPr lang="en-CA" dirty="0"/>
            </a:br>
            <a:endParaRPr lang="en-US" dirty="0"/>
          </a:p>
        </p:txBody>
      </p:sp>
      <p:sp>
        <p:nvSpPr>
          <p:cNvPr id="38" name="Text Placeholder 2">
            <a:extLst>
              <a:ext uri="{FF2B5EF4-FFF2-40B4-BE49-F238E27FC236}">
                <a16:creationId xmlns:a16="http://schemas.microsoft.com/office/drawing/2014/main" id="{5E614D2F-5F5D-F080-579F-C1D4AA296D6F}"/>
              </a:ext>
            </a:extLst>
          </p:cNvPr>
          <p:cNvSpPr>
            <a:spLocks noGrp="1"/>
          </p:cNvSpPr>
          <p:nvPr>
            <p:ph type="body" sz="quarter" idx="13"/>
          </p:nvPr>
        </p:nvSpPr>
        <p:spPr>
          <a:xfrm>
            <a:off x="5922254" y="1530635"/>
            <a:ext cx="5433204" cy="365125"/>
          </a:xfrm>
        </p:spPr>
        <p:txBody>
          <a:bodyPr>
            <a:normAutofit lnSpcReduction="10000"/>
          </a:bodyPr>
          <a:lstStyle/>
          <a:p>
            <a:r>
              <a:rPr lang="en-US" dirty="0"/>
              <a:t>PHASE 1</a:t>
            </a:r>
          </a:p>
        </p:txBody>
      </p:sp>
      <p:sp>
        <p:nvSpPr>
          <p:cNvPr id="40" name="Text Placeholder 3">
            <a:extLst>
              <a:ext uri="{FF2B5EF4-FFF2-40B4-BE49-F238E27FC236}">
                <a16:creationId xmlns:a16="http://schemas.microsoft.com/office/drawing/2014/main" id="{D4312891-2FBC-855E-58A2-C72E1C637102}"/>
              </a:ext>
            </a:extLst>
          </p:cNvPr>
          <p:cNvSpPr>
            <a:spLocks noGrp="1"/>
          </p:cNvSpPr>
          <p:nvPr>
            <p:ph type="body" sz="quarter" idx="15"/>
          </p:nvPr>
        </p:nvSpPr>
        <p:spPr>
          <a:xfrm>
            <a:off x="5921828" y="1860060"/>
            <a:ext cx="5431971" cy="557950"/>
          </a:xfrm>
        </p:spPr>
        <p:txBody>
          <a:bodyPr/>
          <a:lstStyle/>
          <a:p>
            <a:r>
              <a:rPr lang="en-US" dirty="0"/>
              <a:t>Installation of Dash was unclear when it came to the specifications and recommendations. Had to reinstall twice.</a:t>
            </a:r>
          </a:p>
        </p:txBody>
      </p:sp>
      <p:sp>
        <p:nvSpPr>
          <p:cNvPr id="42" name="Text Placeholder 4">
            <a:extLst>
              <a:ext uri="{FF2B5EF4-FFF2-40B4-BE49-F238E27FC236}">
                <a16:creationId xmlns:a16="http://schemas.microsoft.com/office/drawing/2014/main" id="{6DF84503-57D0-C11A-610E-84D02F7835D0}"/>
              </a:ext>
            </a:extLst>
          </p:cNvPr>
          <p:cNvSpPr>
            <a:spLocks noGrp="1"/>
          </p:cNvSpPr>
          <p:nvPr>
            <p:ph type="body" sz="quarter" idx="23"/>
          </p:nvPr>
        </p:nvSpPr>
        <p:spPr>
          <a:xfrm>
            <a:off x="5922254" y="2630431"/>
            <a:ext cx="5433204" cy="365125"/>
          </a:xfrm>
        </p:spPr>
        <p:txBody>
          <a:bodyPr>
            <a:normAutofit lnSpcReduction="10000"/>
          </a:bodyPr>
          <a:lstStyle/>
          <a:p>
            <a:r>
              <a:rPr lang="en-US" dirty="0"/>
              <a:t>PHASE 2</a:t>
            </a:r>
          </a:p>
        </p:txBody>
      </p:sp>
      <p:sp>
        <p:nvSpPr>
          <p:cNvPr id="44" name="Text Placeholder 5">
            <a:extLst>
              <a:ext uri="{FF2B5EF4-FFF2-40B4-BE49-F238E27FC236}">
                <a16:creationId xmlns:a16="http://schemas.microsoft.com/office/drawing/2014/main" id="{2DADE5BD-B178-51E5-D6F9-7DA0E4B22D86}"/>
              </a:ext>
            </a:extLst>
          </p:cNvPr>
          <p:cNvSpPr>
            <a:spLocks noGrp="1"/>
          </p:cNvSpPr>
          <p:nvPr>
            <p:ph type="body" sz="quarter" idx="24"/>
          </p:nvPr>
        </p:nvSpPr>
        <p:spPr>
          <a:xfrm>
            <a:off x="5921828" y="2959856"/>
            <a:ext cx="5431971" cy="557950"/>
          </a:xfrm>
        </p:spPr>
        <p:txBody>
          <a:bodyPr/>
          <a:lstStyle/>
          <a:p>
            <a:r>
              <a:rPr lang="en-US" dirty="0"/>
              <a:t>Writing code for the email reading was very difficult with Gmail as the documentation online was either off or obsolete.</a:t>
            </a:r>
          </a:p>
        </p:txBody>
      </p:sp>
      <p:sp>
        <p:nvSpPr>
          <p:cNvPr id="46" name="Text Placeholder 6">
            <a:extLst>
              <a:ext uri="{FF2B5EF4-FFF2-40B4-BE49-F238E27FC236}">
                <a16:creationId xmlns:a16="http://schemas.microsoft.com/office/drawing/2014/main" id="{9858CF8B-FE2F-032C-F6E3-66C4ED072BDE}"/>
              </a:ext>
            </a:extLst>
          </p:cNvPr>
          <p:cNvSpPr>
            <a:spLocks noGrp="1"/>
          </p:cNvSpPr>
          <p:nvPr>
            <p:ph type="body" sz="quarter" idx="25"/>
          </p:nvPr>
        </p:nvSpPr>
        <p:spPr>
          <a:xfrm>
            <a:off x="5922254" y="3730227"/>
            <a:ext cx="5433204" cy="365125"/>
          </a:xfrm>
        </p:spPr>
        <p:txBody>
          <a:bodyPr>
            <a:normAutofit lnSpcReduction="10000"/>
          </a:bodyPr>
          <a:lstStyle/>
          <a:p>
            <a:r>
              <a:rPr lang="en-US" dirty="0"/>
              <a:t>PHASE 3</a:t>
            </a:r>
          </a:p>
        </p:txBody>
      </p:sp>
      <p:sp>
        <p:nvSpPr>
          <p:cNvPr id="48" name="Text Placeholder 7">
            <a:extLst>
              <a:ext uri="{FF2B5EF4-FFF2-40B4-BE49-F238E27FC236}">
                <a16:creationId xmlns:a16="http://schemas.microsoft.com/office/drawing/2014/main" id="{B12339D8-2CDD-F02A-6D14-AD54E13A3969}"/>
              </a:ext>
            </a:extLst>
          </p:cNvPr>
          <p:cNvSpPr>
            <a:spLocks noGrp="1"/>
          </p:cNvSpPr>
          <p:nvPr>
            <p:ph type="body" sz="quarter" idx="26"/>
          </p:nvPr>
        </p:nvSpPr>
        <p:spPr>
          <a:xfrm>
            <a:off x="5921828" y="4059652"/>
            <a:ext cx="5431971" cy="557950"/>
          </a:xfrm>
        </p:spPr>
        <p:txBody>
          <a:bodyPr/>
          <a:lstStyle/>
          <a:p>
            <a:r>
              <a:rPr lang="en-US" dirty="0"/>
              <a:t>Very difficult with no knowledge to set up the database</a:t>
            </a:r>
          </a:p>
        </p:txBody>
      </p:sp>
      <p:sp>
        <p:nvSpPr>
          <p:cNvPr id="50" name="Text Placeholder 8">
            <a:extLst>
              <a:ext uri="{FF2B5EF4-FFF2-40B4-BE49-F238E27FC236}">
                <a16:creationId xmlns:a16="http://schemas.microsoft.com/office/drawing/2014/main" id="{3369215F-9A5A-6703-0F6E-53B81D014D19}"/>
              </a:ext>
            </a:extLst>
          </p:cNvPr>
          <p:cNvSpPr>
            <a:spLocks noGrp="1"/>
          </p:cNvSpPr>
          <p:nvPr>
            <p:ph type="body" sz="quarter" idx="27"/>
          </p:nvPr>
        </p:nvSpPr>
        <p:spPr>
          <a:xfrm>
            <a:off x="5920106" y="4830024"/>
            <a:ext cx="5433204" cy="365125"/>
          </a:xfrm>
        </p:spPr>
        <p:txBody>
          <a:bodyPr>
            <a:normAutofit lnSpcReduction="10000"/>
          </a:bodyPr>
          <a:lstStyle/>
          <a:p>
            <a:r>
              <a:rPr lang="en-US" dirty="0"/>
              <a:t>PHASE 4</a:t>
            </a:r>
          </a:p>
        </p:txBody>
      </p:sp>
      <p:sp>
        <p:nvSpPr>
          <p:cNvPr id="52" name="Text Placeholder 9">
            <a:extLst>
              <a:ext uri="{FF2B5EF4-FFF2-40B4-BE49-F238E27FC236}">
                <a16:creationId xmlns:a16="http://schemas.microsoft.com/office/drawing/2014/main" id="{B0B45E90-39F6-36AD-D019-54EF6305BED8}"/>
              </a:ext>
            </a:extLst>
          </p:cNvPr>
          <p:cNvSpPr>
            <a:spLocks noGrp="1"/>
          </p:cNvSpPr>
          <p:nvPr>
            <p:ph type="body" sz="quarter" idx="28"/>
          </p:nvPr>
        </p:nvSpPr>
        <p:spPr>
          <a:xfrm>
            <a:off x="5919680" y="5159449"/>
            <a:ext cx="5431971" cy="659460"/>
          </a:xfrm>
        </p:spPr>
        <p:txBody>
          <a:bodyPr>
            <a:normAutofit fontScale="92500" lnSpcReduction="10000"/>
          </a:bodyPr>
          <a:lstStyle/>
          <a:p>
            <a:r>
              <a:rPr lang="en-US" dirty="0"/>
              <a:t>Incredibly slow dashboard. Impossible to debug unless you use a second computer. Microcontrollers burning out from having to rewire every time you work on it.</a:t>
            </a:r>
          </a:p>
        </p:txBody>
      </p:sp>
      <p:sp>
        <p:nvSpPr>
          <p:cNvPr id="4" name="Date Placeholder 3">
            <a:extLst>
              <a:ext uri="{FF2B5EF4-FFF2-40B4-BE49-F238E27FC236}">
                <a16:creationId xmlns:a16="http://schemas.microsoft.com/office/drawing/2014/main" id="{8AB0F447-A0B3-CF3D-D36A-A4D2A7C8E349}"/>
              </a:ext>
            </a:extLst>
          </p:cNvPr>
          <p:cNvSpPr>
            <a:spLocks noGrp="1"/>
          </p:cNvSpPr>
          <p:nvPr>
            <p:ph type="dt" sz="half" idx="20"/>
          </p:nvPr>
        </p:nvSpPr>
        <p:spPr>
          <a:xfrm>
            <a:off x="5919680" y="6356350"/>
            <a:ext cx="947516" cy="365125"/>
          </a:xfrm>
        </p:spPr>
        <p:txBody>
          <a:bodyPr anchor="ctr">
            <a:normAutofit/>
          </a:bodyPr>
          <a:lstStyle/>
          <a:p>
            <a:pPr>
              <a:spcAft>
                <a:spcPts val="600"/>
              </a:spcAft>
            </a:pPr>
            <a:r>
              <a:rPr lang="en-US"/>
              <a:t>20XX</a:t>
            </a:r>
          </a:p>
        </p:txBody>
      </p:sp>
      <p:sp>
        <p:nvSpPr>
          <p:cNvPr id="5" name="Footer Placeholder 4">
            <a:extLst>
              <a:ext uri="{FF2B5EF4-FFF2-40B4-BE49-F238E27FC236}">
                <a16:creationId xmlns:a16="http://schemas.microsoft.com/office/drawing/2014/main" id="{5D93FAAD-D0F1-1588-9242-4F4AF4235131}"/>
              </a:ext>
            </a:extLst>
          </p:cNvPr>
          <p:cNvSpPr>
            <a:spLocks noGrp="1"/>
          </p:cNvSpPr>
          <p:nvPr>
            <p:ph type="ftr" sz="quarter" idx="21"/>
          </p:nvPr>
        </p:nvSpPr>
        <p:spPr>
          <a:xfrm>
            <a:off x="7161955" y="6356350"/>
            <a:ext cx="3243942" cy="365125"/>
          </a:xfrm>
        </p:spPr>
        <p:txBody>
          <a:bodyPr anchor="ctr">
            <a:normAutofit/>
          </a:bodyPr>
          <a:lstStyle/>
          <a:p>
            <a:pPr>
              <a:spcAft>
                <a:spcPts val="600"/>
              </a:spcAft>
            </a:pPr>
            <a:r>
              <a:rPr lang="en-US"/>
              <a:t>Pitch Deck</a:t>
            </a:r>
          </a:p>
        </p:txBody>
      </p:sp>
      <p:sp>
        <p:nvSpPr>
          <p:cNvPr id="6" name="Slide Number Placeholder 5">
            <a:extLst>
              <a:ext uri="{FF2B5EF4-FFF2-40B4-BE49-F238E27FC236}">
                <a16:creationId xmlns:a16="http://schemas.microsoft.com/office/drawing/2014/main" id="{F449417B-2880-BC29-6861-995FA17517AA}"/>
              </a:ext>
            </a:extLst>
          </p:cNvPr>
          <p:cNvSpPr>
            <a:spLocks noGrp="1"/>
          </p:cNvSpPr>
          <p:nvPr>
            <p:ph type="sldNum" sz="quarter" idx="22"/>
          </p:nvPr>
        </p:nvSpPr>
        <p:spPr>
          <a:xfrm>
            <a:off x="10700656" y="6356350"/>
            <a:ext cx="653143" cy="365125"/>
          </a:xfrm>
        </p:spPr>
        <p:txBody>
          <a:bodyPr anchor="ctr">
            <a:normAutofit/>
          </a:bodyPr>
          <a:lstStyle/>
          <a:p>
            <a:pPr>
              <a:spcAft>
                <a:spcPts val="600"/>
              </a:spcAft>
            </a:pPr>
            <a:fld id="{B5CEABB6-07DC-46E8-9B57-56EC44A396E5}" type="slidenum">
              <a:rPr lang="en-US" smtClean="0"/>
              <a:pPr>
                <a:spcAft>
                  <a:spcPts val="600"/>
                </a:spcAft>
              </a:pPr>
              <a:t>25</a:t>
            </a:fld>
            <a:endParaRPr lang="en-US"/>
          </a:p>
        </p:txBody>
      </p:sp>
    </p:spTree>
    <p:extLst>
      <p:ext uri="{BB962C8B-B14F-4D97-AF65-F5344CB8AC3E}">
        <p14:creationId xmlns:p14="http://schemas.microsoft.com/office/powerpoint/2010/main" val="4009492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838200" y="365125"/>
            <a:ext cx="10515600" cy="1325563"/>
          </a:xfrm>
        </p:spPr>
        <p:txBody>
          <a:bodyPr anchor="ctr">
            <a:normAutofit/>
          </a:bodyPr>
          <a:lstStyle/>
          <a:p>
            <a:r>
              <a:rPr lang="en-US" dirty="0"/>
              <a:t>Challenges and Accomplishments</a:t>
            </a:r>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20XX</a:t>
            </a:r>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Pitch Deck</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26</a:t>
            </a:fld>
            <a:endParaRPr lang="en-US"/>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sz="quarter" idx="16"/>
          </p:nvPr>
        </p:nvSpPr>
        <p:spPr>
          <a:xfrm>
            <a:off x="838199" y="2136775"/>
            <a:ext cx="10515599" cy="3697288"/>
          </a:xfrm>
        </p:spPr>
        <p:txBody>
          <a:bodyPr vert="horz" lIns="91440" tIns="45720" rIns="91440" bIns="45720" rtlCol="0">
            <a:normAutofit/>
          </a:bodyPr>
          <a:lstStyle/>
          <a:p>
            <a:pPr marL="0" indent="0">
              <a:buNone/>
            </a:pPr>
            <a:r>
              <a:rPr lang="en-US" dirty="0"/>
              <a:t>We've successfully engineered a sophisticated simulated smart home, integrating an assortment of advanced components—sensors, motors, a single-board computer, and microcontrollers. Our project unfolded in four distinct phases, encompassing the development of a smart thermometer system, an intelligent lighting setup, an occupancy detection system, and a personalized user profile module.</a:t>
            </a:r>
          </a:p>
        </p:txBody>
      </p:sp>
    </p:spTree>
    <p:extLst>
      <p:ext uri="{BB962C8B-B14F-4D97-AF65-F5344CB8AC3E}">
        <p14:creationId xmlns:p14="http://schemas.microsoft.com/office/powerpoint/2010/main" val="920173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a:normAutofit/>
          </a:bodyPr>
          <a:lstStyle/>
          <a:p>
            <a:r>
              <a:rPr lang="en-US" dirty="0"/>
              <a:t>Mihai Serban​</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27</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487B71-B547-0686-AAB2-03BFBBD210D6}"/>
              </a:ext>
            </a:extLst>
          </p:cNvPr>
          <p:cNvSpPr>
            <a:spLocks noGrp="1"/>
          </p:cNvSpPr>
          <p:nvPr>
            <p:ph type="ctrTitle"/>
          </p:nvPr>
        </p:nvSpPr>
        <p:spPr/>
        <p:txBody>
          <a:bodyPr/>
          <a:lstStyle/>
          <a:p>
            <a:r>
              <a:rPr lang="en-US"/>
              <a:t>We made it</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4294967295"/>
          </p:nvPr>
        </p:nvSpPr>
        <p:spPr>
          <a:xfrm>
            <a:off x="0" y="6356350"/>
            <a:ext cx="1774825" cy="365125"/>
          </a:xfrm>
        </p:spPr>
        <p:txBody>
          <a:bodyPr/>
          <a:lstStyle/>
          <a:p>
            <a:r>
              <a:rPr lang="en-US" dirty="0"/>
              <a:t>20XX</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4294967295"/>
          </p:nvPr>
        </p:nvSpPr>
        <p:spPr>
          <a:xfrm>
            <a:off x="9531350" y="6356350"/>
            <a:ext cx="2660650"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4294967295"/>
          </p:nvPr>
        </p:nvSpPr>
        <p:spPr>
          <a:xfrm>
            <a:off x="10417175" y="6356350"/>
            <a:ext cx="1774825" cy="365125"/>
          </a:xfrm>
        </p:spPr>
        <p:txBody>
          <a:bodyPr/>
          <a:lstStyle/>
          <a:p>
            <a:fld id="{B5CEABB6-07DC-46E8-9B57-56EC44A396E5}" type="slidenum">
              <a:rPr lang="en-US" smtClean="0"/>
              <a:pPr/>
              <a:t>28</a:t>
            </a:fld>
            <a:endParaRPr lang="en-US" dirty="0"/>
          </a:p>
        </p:txBody>
      </p:sp>
    </p:spTree>
    <p:extLst>
      <p:ext uri="{BB962C8B-B14F-4D97-AF65-F5344CB8AC3E}">
        <p14:creationId xmlns:p14="http://schemas.microsoft.com/office/powerpoint/2010/main" val="4150892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5476875" y="1671639"/>
            <a:ext cx="5111750" cy="1204912"/>
          </a:xfrm>
        </p:spPr>
        <p:txBody>
          <a:bodyPr anchor="b">
            <a:normAutofit/>
          </a:bodyPr>
          <a:lstStyle/>
          <a:p>
            <a:r>
              <a:rPr lang="en-US" dirty="0"/>
              <a:t>Project overview</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type="body" idx="1"/>
          </p:nvPr>
        </p:nvSpPr>
        <p:spPr>
          <a:xfrm>
            <a:off x="5476875" y="3682546"/>
            <a:ext cx="5111750" cy="1525588"/>
          </a:xfrm>
        </p:spPr>
        <p:txBody>
          <a:bodyPr vert="horz" lIns="91440" tIns="45720" rIns="91440" bIns="45720" rtlCol="0" anchor="b">
            <a:normAutofit/>
          </a:bodyPr>
          <a:lstStyle/>
          <a:p>
            <a:r>
              <a:rPr lang="en-US" b="0" i="0">
                <a:effectLst/>
              </a:rPr>
              <a:t>The IoT project focused on making a smart home. We collected data from sensors, sent it to the Raspberry Pi (</a:t>
            </a:r>
            <a:r>
              <a:rPr lang="en-US" b="0" i="0" err="1">
                <a:effectLst/>
              </a:rPr>
              <a:t>Rpi</a:t>
            </a:r>
            <a:r>
              <a:rPr lang="en-US" b="0" i="0">
                <a:effectLst/>
              </a:rPr>
              <a:t>), made decisions based on that data, and showed the results on the dashboard. The aim was to demonstrate how various parts of a smart home can work well together.</a:t>
            </a:r>
            <a:endParaRPr lang="en-US" noProof="1"/>
          </a:p>
        </p:txBody>
      </p:sp>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anchor="ctr">
            <a:normAutofit/>
          </a:bodyPr>
          <a:lstStyle/>
          <a:p>
            <a:r>
              <a:rPr lang="en-US"/>
              <a:t>2023</a:t>
            </a:r>
            <a:endParaRPr lang="en-US" dirty="0"/>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anchor="ctr">
            <a:normAutofit/>
          </a:bodyPr>
          <a:lstStyle/>
          <a:p>
            <a:r>
              <a:rPr lang="en-US" dirty="0"/>
              <a:t>IoT Project</a:t>
            </a:r>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3</a:t>
            </a:fld>
            <a:endParaRPr lang="en-US"/>
          </a:p>
        </p:txBody>
      </p:sp>
    </p:spTree>
    <p:extLst>
      <p:ext uri="{BB962C8B-B14F-4D97-AF65-F5344CB8AC3E}">
        <p14:creationId xmlns:p14="http://schemas.microsoft.com/office/powerpoint/2010/main" val="3138056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074C44BB-E393-EE76-F5B4-99A0AA793F63}"/>
              </a:ext>
            </a:extLst>
          </p:cNvPr>
          <p:cNvSpPr>
            <a:spLocks noGrp="1"/>
          </p:cNvSpPr>
          <p:nvPr>
            <p:ph type="title"/>
          </p:nvPr>
        </p:nvSpPr>
        <p:spPr>
          <a:xfrm>
            <a:off x="522880" y="716059"/>
            <a:ext cx="10830920" cy="1325563"/>
          </a:xfrm>
        </p:spPr>
        <p:txBody>
          <a:bodyPr/>
          <a:lstStyle/>
          <a:p>
            <a:r>
              <a:rPr lang="en-US" dirty="0"/>
              <a:t>Dashboard</a:t>
            </a:r>
          </a:p>
        </p:txBody>
      </p:sp>
      <p:sp>
        <p:nvSpPr>
          <p:cNvPr id="1033" name="Text Placeholder 2">
            <a:extLst>
              <a:ext uri="{FF2B5EF4-FFF2-40B4-BE49-F238E27FC236}">
                <a16:creationId xmlns:a16="http://schemas.microsoft.com/office/drawing/2014/main" id="{5DA1D966-08D5-A765-475F-7215053198F2}"/>
              </a:ext>
            </a:extLst>
          </p:cNvPr>
          <p:cNvSpPr>
            <a:spLocks noGrp="1"/>
          </p:cNvSpPr>
          <p:nvPr>
            <p:ph type="body" idx="1"/>
          </p:nvPr>
        </p:nvSpPr>
        <p:spPr>
          <a:xfrm>
            <a:off x="522880" y="2279748"/>
            <a:ext cx="5319711" cy="823912"/>
          </a:xfrm>
        </p:spPr>
        <p:txBody>
          <a:bodyPr/>
          <a:lstStyle/>
          <a:p>
            <a:r>
              <a:rPr lang="en-US" dirty="0"/>
              <a:t>Default</a:t>
            </a:r>
          </a:p>
        </p:txBody>
      </p:sp>
      <p:pic>
        <p:nvPicPr>
          <p:cNvPr id="1026" name="Picture 2">
            <a:extLst>
              <a:ext uri="{FF2B5EF4-FFF2-40B4-BE49-F238E27FC236}">
                <a16:creationId xmlns:a16="http://schemas.microsoft.com/office/drawing/2014/main" id="{F760E805-BDE6-5979-6A54-2B30F6B986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6589"/>
          <a:stretch/>
        </p:blipFill>
        <p:spPr bwMode="auto">
          <a:xfrm>
            <a:off x="522881" y="3171826"/>
            <a:ext cx="5319711" cy="2708273"/>
          </a:xfrm>
          <a:prstGeom prst="rect">
            <a:avLst/>
          </a:prstGeom>
          <a:solidFill>
            <a:srgbClr val="FFFFFF"/>
          </a:solidFill>
        </p:spPr>
      </p:pic>
      <p:sp>
        <p:nvSpPr>
          <p:cNvPr id="1035" name="Text Placeholder 4">
            <a:extLst>
              <a:ext uri="{FF2B5EF4-FFF2-40B4-BE49-F238E27FC236}">
                <a16:creationId xmlns:a16="http://schemas.microsoft.com/office/drawing/2014/main" id="{A58AD5AA-8856-36C7-9E8B-D71C351B3178}"/>
              </a:ext>
            </a:extLst>
          </p:cNvPr>
          <p:cNvSpPr>
            <a:spLocks noGrp="1"/>
          </p:cNvSpPr>
          <p:nvPr>
            <p:ph type="body" sz="quarter" idx="3"/>
          </p:nvPr>
        </p:nvSpPr>
        <p:spPr>
          <a:xfrm>
            <a:off x="6096000" y="2281333"/>
            <a:ext cx="5257800" cy="823912"/>
          </a:xfrm>
        </p:spPr>
        <p:txBody>
          <a:bodyPr/>
          <a:lstStyle/>
          <a:p>
            <a:r>
              <a:rPr lang="en-US" dirty="0"/>
              <a:t>RFID card tapped =&gt; User1</a:t>
            </a:r>
          </a:p>
        </p:txBody>
      </p:sp>
      <p:sp>
        <p:nvSpPr>
          <p:cNvPr id="3" name="Date Placeholder 2">
            <a:extLst>
              <a:ext uri="{FF2B5EF4-FFF2-40B4-BE49-F238E27FC236}">
                <a16:creationId xmlns:a16="http://schemas.microsoft.com/office/drawing/2014/main" id="{B71953E2-6BD9-0C66-3F0A-935CFF617FC5}"/>
              </a:ext>
            </a:extLst>
          </p:cNvPr>
          <p:cNvSpPr>
            <a:spLocks noGrp="1"/>
          </p:cNvSpPr>
          <p:nvPr>
            <p:ph type="dt" sz="half" idx="10"/>
          </p:nvPr>
        </p:nvSpPr>
        <p:spPr>
          <a:xfrm>
            <a:off x="838200" y="6356350"/>
            <a:ext cx="2743200" cy="365125"/>
          </a:xfrm>
        </p:spPr>
        <p:txBody>
          <a:bodyPr anchor="ctr">
            <a:normAutofit/>
          </a:bodyPr>
          <a:lstStyle/>
          <a:p>
            <a:r>
              <a:rPr lang="en-US"/>
              <a:t>2023</a:t>
            </a:r>
            <a:endParaRPr lang="en-US" dirty="0"/>
          </a:p>
        </p:txBody>
      </p:sp>
      <p:sp>
        <p:nvSpPr>
          <p:cNvPr id="4" name="Footer Placeholder 3">
            <a:extLst>
              <a:ext uri="{FF2B5EF4-FFF2-40B4-BE49-F238E27FC236}">
                <a16:creationId xmlns:a16="http://schemas.microsoft.com/office/drawing/2014/main" id="{29CE3371-1176-2FD8-53E4-7B32296DF384}"/>
              </a:ext>
            </a:extLst>
          </p:cNvPr>
          <p:cNvSpPr>
            <a:spLocks noGrp="1"/>
          </p:cNvSpPr>
          <p:nvPr>
            <p:ph type="ftr" sz="quarter" idx="11"/>
          </p:nvPr>
        </p:nvSpPr>
        <p:spPr>
          <a:xfrm>
            <a:off x="4038600" y="6356350"/>
            <a:ext cx="4114800" cy="365125"/>
          </a:xfrm>
        </p:spPr>
        <p:txBody>
          <a:bodyPr anchor="ctr">
            <a:normAutofit/>
          </a:bodyPr>
          <a:lstStyle/>
          <a:p>
            <a:r>
              <a:rPr lang="en-US"/>
              <a:t>IoT Project</a:t>
            </a:r>
            <a:endParaRPr lang="en-US" dirty="0"/>
          </a:p>
        </p:txBody>
      </p:sp>
      <p:sp>
        <p:nvSpPr>
          <p:cNvPr id="5" name="Slide Number Placeholder 4">
            <a:extLst>
              <a:ext uri="{FF2B5EF4-FFF2-40B4-BE49-F238E27FC236}">
                <a16:creationId xmlns:a16="http://schemas.microsoft.com/office/drawing/2014/main" id="{6B8FBAF3-8FCA-6168-974F-F0030A8E748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4</a:t>
            </a:fld>
            <a:endParaRPr lang="en-US"/>
          </a:p>
        </p:txBody>
      </p:sp>
      <p:pic>
        <p:nvPicPr>
          <p:cNvPr id="2" name="Picture 2">
            <a:extLst>
              <a:ext uri="{FF2B5EF4-FFF2-40B4-BE49-F238E27FC236}">
                <a16:creationId xmlns:a16="http://schemas.microsoft.com/office/drawing/2014/main" id="{89224AA4-CAA7-CC62-2037-07F52F20C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03660"/>
            <a:ext cx="5106094" cy="2776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393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5"/>
            <a:ext cx="10515600" cy="1325563"/>
          </a:xfrm>
        </p:spPr>
        <p:txBody>
          <a:bodyPr anchor="ctr">
            <a:normAutofit/>
          </a:bodyPr>
          <a:lstStyle/>
          <a:p>
            <a:r>
              <a:rPr lang="en-US" dirty="0"/>
              <a:t>The project wiring</a:t>
            </a: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5</a:t>
            </a:fld>
            <a:endParaRPr lang="en-US"/>
          </a:p>
        </p:txBody>
      </p:sp>
      <p:pic>
        <p:nvPicPr>
          <p:cNvPr id="25" name="Picture 24" descr="A circuit board with wires and a blue box">
            <a:extLst>
              <a:ext uri="{FF2B5EF4-FFF2-40B4-BE49-F238E27FC236}">
                <a16:creationId xmlns:a16="http://schemas.microsoft.com/office/drawing/2014/main" id="{6FA7845E-9093-4458-C5B6-8B0BA63B0855}"/>
              </a:ext>
            </a:extLst>
          </p:cNvPr>
          <p:cNvPicPr>
            <a:picLocks noChangeAspect="1"/>
          </p:cNvPicPr>
          <p:nvPr/>
        </p:nvPicPr>
        <p:blipFill rotWithShape="1">
          <a:blip r:embed="rId2"/>
          <a:srcRect t="18170" b="21209"/>
          <a:stretch/>
        </p:blipFill>
        <p:spPr>
          <a:xfrm>
            <a:off x="838199" y="2136775"/>
            <a:ext cx="10515599" cy="3697288"/>
          </a:xfrm>
          <a:prstGeom prst="rect">
            <a:avLst/>
          </a:prstGeom>
          <a:noFill/>
        </p:spPr>
      </p:pic>
    </p:spTree>
    <p:extLst>
      <p:ext uri="{BB962C8B-B14F-4D97-AF65-F5344CB8AC3E}">
        <p14:creationId xmlns:p14="http://schemas.microsoft.com/office/powerpoint/2010/main" val="1844941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074C44BB-E393-EE76-F5B4-99A0AA793F63}"/>
              </a:ext>
            </a:extLst>
          </p:cNvPr>
          <p:cNvSpPr>
            <a:spLocks noGrp="1"/>
          </p:cNvSpPr>
          <p:nvPr>
            <p:ph type="title"/>
          </p:nvPr>
        </p:nvSpPr>
        <p:spPr>
          <a:xfrm>
            <a:off x="2933700" y="892175"/>
            <a:ext cx="8421688" cy="1325563"/>
          </a:xfrm>
        </p:spPr>
        <p:txBody>
          <a:bodyPr/>
          <a:lstStyle/>
          <a:p>
            <a:r>
              <a:rPr lang="en-US" dirty="0"/>
              <a:t>Individual Roles and Tasks</a:t>
            </a:r>
          </a:p>
        </p:txBody>
      </p:sp>
      <p:sp>
        <p:nvSpPr>
          <p:cNvPr id="3" name="Date Placeholder 2">
            <a:extLst>
              <a:ext uri="{FF2B5EF4-FFF2-40B4-BE49-F238E27FC236}">
                <a16:creationId xmlns:a16="http://schemas.microsoft.com/office/drawing/2014/main" id="{B71953E2-6BD9-0C66-3F0A-935CFF617FC5}"/>
              </a:ext>
            </a:extLst>
          </p:cNvPr>
          <p:cNvSpPr>
            <a:spLocks noGrp="1"/>
          </p:cNvSpPr>
          <p:nvPr>
            <p:ph type="dt" sz="half" idx="10"/>
          </p:nvPr>
        </p:nvSpPr>
        <p:spPr>
          <a:xfrm>
            <a:off x="838200" y="6356350"/>
            <a:ext cx="2743200" cy="365125"/>
          </a:xfrm>
        </p:spPr>
        <p:txBody>
          <a:bodyPr anchor="ctr">
            <a:normAutofit/>
          </a:bodyPr>
          <a:lstStyle/>
          <a:p>
            <a:r>
              <a:rPr lang="en-US"/>
              <a:t>2023</a:t>
            </a:r>
            <a:endParaRPr lang="en-US" dirty="0"/>
          </a:p>
        </p:txBody>
      </p:sp>
      <p:sp>
        <p:nvSpPr>
          <p:cNvPr id="4" name="Footer Placeholder 3">
            <a:extLst>
              <a:ext uri="{FF2B5EF4-FFF2-40B4-BE49-F238E27FC236}">
                <a16:creationId xmlns:a16="http://schemas.microsoft.com/office/drawing/2014/main" id="{29CE3371-1176-2FD8-53E4-7B32296DF384}"/>
              </a:ext>
            </a:extLst>
          </p:cNvPr>
          <p:cNvSpPr>
            <a:spLocks noGrp="1"/>
          </p:cNvSpPr>
          <p:nvPr>
            <p:ph type="ftr" sz="quarter" idx="11"/>
          </p:nvPr>
        </p:nvSpPr>
        <p:spPr>
          <a:xfrm>
            <a:off x="4038600" y="6356350"/>
            <a:ext cx="4114800" cy="365125"/>
          </a:xfrm>
        </p:spPr>
        <p:txBody>
          <a:bodyPr anchor="ctr">
            <a:normAutofit/>
          </a:bodyPr>
          <a:lstStyle/>
          <a:p>
            <a:r>
              <a:rPr lang="en-US"/>
              <a:t>IoT Project</a:t>
            </a:r>
            <a:endParaRPr lang="en-US" dirty="0"/>
          </a:p>
        </p:txBody>
      </p:sp>
      <p:sp>
        <p:nvSpPr>
          <p:cNvPr id="5" name="Slide Number Placeholder 4">
            <a:extLst>
              <a:ext uri="{FF2B5EF4-FFF2-40B4-BE49-F238E27FC236}">
                <a16:creationId xmlns:a16="http://schemas.microsoft.com/office/drawing/2014/main" id="{6B8FBAF3-8FCA-6168-974F-F0030A8E7489}"/>
              </a:ext>
            </a:extLst>
          </p:cNvPr>
          <p:cNvSpPr>
            <a:spLocks noGrp="1"/>
          </p:cNvSpPr>
          <p:nvPr>
            <p:ph type="sldNum" sz="quarter" idx="12"/>
          </p:nvPr>
        </p:nvSpPr>
        <p:spPr>
          <a:xfrm>
            <a:off x="8610600" y="6356350"/>
            <a:ext cx="2743200" cy="365125"/>
          </a:xfrm>
        </p:spPr>
        <p:txBody>
          <a:bodyPr anchor="ctr">
            <a:normAutofit/>
          </a:bodyPr>
          <a:lstStyle/>
          <a:p>
            <a:fld id="{B5CEABB6-07DC-46E8-9B57-56EC44A396E5}" type="slidenum">
              <a:rPr lang="en-US" smtClean="0"/>
              <a:pPr/>
              <a:t>6</a:t>
            </a:fld>
            <a:endParaRPr lang="en-US"/>
          </a:p>
        </p:txBody>
      </p:sp>
      <p:sp>
        <p:nvSpPr>
          <p:cNvPr id="12" name="Text Placeholder 4">
            <a:extLst>
              <a:ext uri="{FF2B5EF4-FFF2-40B4-BE49-F238E27FC236}">
                <a16:creationId xmlns:a16="http://schemas.microsoft.com/office/drawing/2014/main" id="{A9820848-3AED-41B3-809D-84CE07D3C2CB}"/>
              </a:ext>
            </a:extLst>
          </p:cNvPr>
          <p:cNvSpPr>
            <a:spLocks noGrp="1"/>
          </p:cNvSpPr>
          <p:nvPr>
            <p:ph type="body" sz="quarter" idx="3"/>
          </p:nvPr>
        </p:nvSpPr>
        <p:spPr>
          <a:xfrm>
            <a:off x="729949" y="1817722"/>
            <a:ext cx="6271190" cy="474712"/>
          </a:xfrm>
        </p:spPr>
        <p:txBody>
          <a:bodyPr/>
          <a:lstStyle/>
          <a:p>
            <a:r>
              <a:rPr lang="en-US" dirty="0"/>
              <a:t>Phase 1</a:t>
            </a:r>
          </a:p>
        </p:txBody>
      </p:sp>
      <p:sp>
        <p:nvSpPr>
          <p:cNvPr id="13" name="Content Placeholder 11">
            <a:extLst>
              <a:ext uri="{FF2B5EF4-FFF2-40B4-BE49-F238E27FC236}">
                <a16:creationId xmlns:a16="http://schemas.microsoft.com/office/drawing/2014/main" id="{399B34A7-16BB-43E1-BEF1-656E23227D67}"/>
              </a:ext>
            </a:extLst>
          </p:cNvPr>
          <p:cNvSpPr>
            <a:spLocks noGrp="1"/>
          </p:cNvSpPr>
          <p:nvPr>
            <p:ph sz="half" idx="4"/>
          </p:nvPr>
        </p:nvSpPr>
        <p:spPr>
          <a:xfrm>
            <a:off x="729949" y="2292433"/>
            <a:ext cx="10623851" cy="3673391"/>
          </a:xfrm>
        </p:spPr>
        <p:txBody>
          <a:bodyPr numCol="2">
            <a:noAutofit/>
          </a:bodyPr>
          <a:lstStyle/>
          <a:p>
            <a:pPr marR="0" algn="just">
              <a:lnSpc>
                <a:spcPct val="107000"/>
              </a:lnSpc>
              <a:spcBef>
                <a:spcPts val="0"/>
              </a:spcBef>
              <a:spcAft>
                <a:spcPts val="800"/>
              </a:spcAft>
            </a:pPr>
            <a:r>
              <a:rPr lang="en-US" sz="1800" spc="0" dirty="0"/>
              <a:t>Jericho: </a:t>
            </a:r>
          </a:p>
          <a:p>
            <a:pPr marL="285750" marR="0" lvl="0" indent="-285750" algn="just">
              <a:lnSpc>
                <a:spcPct val="107000"/>
              </a:lnSpc>
              <a:spcBef>
                <a:spcPts val="0"/>
              </a:spcBef>
              <a:spcAft>
                <a:spcPts val="800"/>
              </a:spcAft>
              <a:buFont typeface="Arial" panose="020B0604020202020204" pitchFamily="34" charset="0"/>
              <a:buChar char="•"/>
            </a:pPr>
            <a:r>
              <a:rPr lang="en-US" sz="1800" spc="0" dirty="0"/>
              <a:t>	Wiring the breadboard</a:t>
            </a:r>
          </a:p>
          <a:p>
            <a:pPr marR="0" algn="just">
              <a:lnSpc>
                <a:spcPct val="107000"/>
              </a:lnSpc>
              <a:spcBef>
                <a:spcPts val="0"/>
              </a:spcBef>
              <a:spcAft>
                <a:spcPts val="800"/>
              </a:spcAft>
            </a:pPr>
            <a:r>
              <a:rPr lang="en-US" sz="1800" spc="0" dirty="0" err="1"/>
              <a:t>Sayem</a:t>
            </a:r>
            <a:r>
              <a:rPr lang="en-US" sz="1800" spc="0" dirty="0"/>
              <a:t>: </a:t>
            </a:r>
          </a:p>
          <a:p>
            <a:pPr marL="285750" marR="0" lvl="0" indent="-285750" algn="just">
              <a:lnSpc>
                <a:spcPct val="107000"/>
              </a:lnSpc>
              <a:spcBef>
                <a:spcPts val="0"/>
              </a:spcBef>
              <a:spcAft>
                <a:spcPts val="0"/>
              </a:spcAft>
              <a:buFont typeface="Arial" panose="020B0604020202020204" pitchFamily="34" charset="0"/>
              <a:buChar char="•"/>
            </a:pPr>
            <a:r>
              <a:rPr lang="en-US" sz="1800" spc="0" dirty="0"/>
              <a:t>	Creating the dashboard and styling</a:t>
            </a:r>
          </a:p>
          <a:p>
            <a:pPr marL="285750" marR="0" lvl="0" indent="-285750" algn="just">
              <a:lnSpc>
                <a:spcPct val="107000"/>
              </a:lnSpc>
              <a:spcBef>
                <a:spcPts val="0"/>
              </a:spcBef>
              <a:spcAft>
                <a:spcPts val="800"/>
              </a:spcAft>
              <a:buFont typeface="Arial" panose="020B0604020202020204" pitchFamily="34" charset="0"/>
              <a:buChar char="•"/>
            </a:pPr>
            <a:r>
              <a:rPr lang="en-US" sz="1800" spc="0" dirty="0"/>
              <a:t>	Change the image status of LED</a:t>
            </a:r>
          </a:p>
          <a:p>
            <a:pPr marR="0" algn="just">
              <a:lnSpc>
                <a:spcPct val="107000"/>
              </a:lnSpc>
              <a:spcBef>
                <a:spcPts val="0"/>
              </a:spcBef>
              <a:spcAft>
                <a:spcPts val="800"/>
              </a:spcAft>
            </a:pPr>
            <a:r>
              <a:rPr lang="en-US" sz="1800" spc="0" dirty="0"/>
              <a:t>Mihai: </a:t>
            </a:r>
          </a:p>
          <a:p>
            <a:pPr marL="285750" indent="-285750">
              <a:buFont typeface="Arial" panose="020B0604020202020204" pitchFamily="34" charset="0"/>
              <a:buChar char="•"/>
            </a:pPr>
            <a:r>
              <a:rPr lang="en-US" sz="1800" spc="0" dirty="0"/>
              <a:t>	Python Code: Turning on and off the led</a:t>
            </a:r>
          </a:p>
        </p:txBody>
      </p:sp>
    </p:spTree>
    <p:extLst>
      <p:ext uri="{BB962C8B-B14F-4D97-AF65-F5344CB8AC3E}">
        <p14:creationId xmlns:p14="http://schemas.microsoft.com/office/powerpoint/2010/main" val="975002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074C44BB-E393-EE76-F5B4-99A0AA793F63}"/>
              </a:ext>
            </a:extLst>
          </p:cNvPr>
          <p:cNvSpPr>
            <a:spLocks noGrp="1"/>
          </p:cNvSpPr>
          <p:nvPr>
            <p:ph type="title"/>
          </p:nvPr>
        </p:nvSpPr>
        <p:spPr>
          <a:xfrm>
            <a:off x="2933700" y="892175"/>
            <a:ext cx="8421688" cy="1325563"/>
          </a:xfrm>
        </p:spPr>
        <p:txBody>
          <a:bodyPr/>
          <a:lstStyle/>
          <a:p>
            <a:r>
              <a:rPr lang="en-US" dirty="0"/>
              <a:t>Individual Roles and Tasks</a:t>
            </a:r>
          </a:p>
        </p:txBody>
      </p:sp>
      <p:sp>
        <p:nvSpPr>
          <p:cNvPr id="3" name="Date Placeholder 2">
            <a:extLst>
              <a:ext uri="{FF2B5EF4-FFF2-40B4-BE49-F238E27FC236}">
                <a16:creationId xmlns:a16="http://schemas.microsoft.com/office/drawing/2014/main" id="{B71953E2-6BD9-0C66-3F0A-935CFF617FC5}"/>
              </a:ext>
            </a:extLst>
          </p:cNvPr>
          <p:cNvSpPr>
            <a:spLocks noGrp="1"/>
          </p:cNvSpPr>
          <p:nvPr>
            <p:ph type="dt" sz="half" idx="10"/>
          </p:nvPr>
        </p:nvSpPr>
        <p:spPr>
          <a:xfrm>
            <a:off x="838200" y="6356350"/>
            <a:ext cx="2743200" cy="365125"/>
          </a:xfrm>
        </p:spPr>
        <p:txBody>
          <a:bodyPr anchor="ctr">
            <a:normAutofit/>
          </a:bodyPr>
          <a:lstStyle/>
          <a:p>
            <a:r>
              <a:rPr lang="en-US"/>
              <a:t>2023</a:t>
            </a:r>
            <a:endParaRPr lang="en-US" dirty="0"/>
          </a:p>
        </p:txBody>
      </p:sp>
      <p:sp>
        <p:nvSpPr>
          <p:cNvPr id="4" name="Footer Placeholder 3">
            <a:extLst>
              <a:ext uri="{FF2B5EF4-FFF2-40B4-BE49-F238E27FC236}">
                <a16:creationId xmlns:a16="http://schemas.microsoft.com/office/drawing/2014/main" id="{29CE3371-1176-2FD8-53E4-7B32296DF384}"/>
              </a:ext>
            </a:extLst>
          </p:cNvPr>
          <p:cNvSpPr>
            <a:spLocks noGrp="1"/>
          </p:cNvSpPr>
          <p:nvPr>
            <p:ph type="ftr" sz="quarter" idx="11"/>
          </p:nvPr>
        </p:nvSpPr>
        <p:spPr>
          <a:xfrm>
            <a:off x="4038600" y="6356350"/>
            <a:ext cx="4114800" cy="365125"/>
          </a:xfrm>
        </p:spPr>
        <p:txBody>
          <a:bodyPr anchor="ctr">
            <a:normAutofit/>
          </a:bodyPr>
          <a:lstStyle/>
          <a:p>
            <a:r>
              <a:rPr lang="en-US"/>
              <a:t>IoT Project</a:t>
            </a:r>
            <a:endParaRPr lang="en-US" dirty="0"/>
          </a:p>
        </p:txBody>
      </p:sp>
      <p:sp>
        <p:nvSpPr>
          <p:cNvPr id="5" name="Slide Number Placeholder 4">
            <a:extLst>
              <a:ext uri="{FF2B5EF4-FFF2-40B4-BE49-F238E27FC236}">
                <a16:creationId xmlns:a16="http://schemas.microsoft.com/office/drawing/2014/main" id="{6B8FBAF3-8FCA-6168-974F-F0030A8E7489}"/>
              </a:ext>
            </a:extLst>
          </p:cNvPr>
          <p:cNvSpPr>
            <a:spLocks noGrp="1"/>
          </p:cNvSpPr>
          <p:nvPr>
            <p:ph type="sldNum" sz="quarter" idx="12"/>
          </p:nvPr>
        </p:nvSpPr>
        <p:spPr>
          <a:xfrm>
            <a:off x="8610600" y="6356350"/>
            <a:ext cx="2743200" cy="365125"/>
          </a:xfrm>
        </p:spPr>
        <p:txBody>
          <a:bodyPr anchor="ctr">
            <a:normAutofit/>
          </a:bodyPr>
          <a:lstStyle/>
          <a:p>
            <a:fld id="{B5CEABB6-07DC-46E8-9B57-56EC44A396E5}" type="slidenum">
              <a:rPr lang="en-US" smtClean="0"/>
              <a:pPr/>
              <a:t>7</a:t>
            </a:fld>
            <a:endParaRPr lang="en-US"/>
          </a:p>
        </p:txBody>
      </p:sp>
      <p:sp>
        <p:nvSpPr>
          <p:cNvPr id="12" name="Text Placeholder 4">
            <a:extLst>
              <a:ext uri="{FF2B5EF4-FFF2-40B4-BE49-F238E27FC236}">
                <a16:creationId xmlns:a16="http://schemas.microsoft.com/office/drawing/2014/main" id="{A9820848-3AED-41B3-809D-84CE07D3C2CB}"/>
              </a:ext>
            </a:extLst>
          </p:cNvPr>
          <p:cNvSpPr>
            <a:spLocks noGrp="1"/>
          </p:cNvSpPr>
          <p:nvPr>
            <p:ph type="body" sz="quarter" idx="3"/>
          </p:nvPr>
        </p:nvSpPr>
        <p:spPr>
          <a:xfrm>
            <a:off x="729949" y="1817722"/>
            <a:ext cx="6271190" cy="474712"/>
          </a:xfrm>
        </p:spPr>
        <p:txBody>
          <a:bodyPr/>
          <a:lstStyle/>
          <a:p>
            <a:r>
              <a:rPr lang="en-US" dirty="0"/>
              <a:t>Phase 2</a:t>
            </a:r>
          </a:p>
        </p:txBody>
      </p:sp>
      <p:sp>
        <p:nvSpPr>
          <p:cNvPr id="13" name="Content Placeholder 11">
            <a:extLst>
              <a:ext uri="{FF2B5EF4-FFF2-40B4-BE49-F238E27FC236}">
                <a16:creationId xmlns:a16="http://schemas.microsoft.com/office/drawing/2014/main" id="{399B34A7-16BB-43E1-BEF1-656E23227D67}"/>
              </a:ext>
            </a:extLst>
          </p:cNvPr>
          <p:cNvSpPr>
            <a:spLocks noGrp="1"/>
          </p:cNvSpPr>
          <p:nvPr>
            <p:ph sz="half" idx="4"/>
          </p:nvPr>
        </p:nvSpPr>
        <p:spPr>
          <a:xfrm>
            <a:off x="729949" y="2292433"/>
            <a:ext cx="10623851" cy="3673391"/>
          </a:xfrm>
        </p:spPr>
        <p:txBody>
          <a:bodyPr numCol="2">
            <a:noAutofit/>
          </a:bodyPr>
          <a:lstStyle/>
          <a:p>
            <a:pPr marR="0" algn="just">
              <a:lnSpc>
                <a:spcPct val="120000"/>
              </a:lnSpc>
              <a:spcBef>
                <a:spcPts val="0"/>
              </a:spcBef>
              <a:spcAft>
                <a:spcPts val="800"/>
              </a:spcAft>
            </a:pPr>
            <a:r>
              <a:rPr lang="en-US" dirty="0"/>
              <a:t>Jericho:</a:t>
            </a:r>
          </a:p>
          <a:p>
            <a:pPr marL="285750" marR="0" indent="-285750" algn="just">
              <a:lnSpc>
                <a:spcPct val="120000"/>
              </a:lnSpc>
              <a:spcBef>
                <a:spcPts val="0"/>
              </a:spcBef>
              <a:spcAft>
                <a:spcPts val="800"/>
              </a:spcAft>
              <a:buFont typeface="Arial" panose="020B0604020202020204" pitchFamily="34" charset="0"/>
              <a:buChar char="•"/>
            </a:pPr>
            <a:r>
              <a:rPr lang="en-US" dirty="0"/>
              <a:t>	Dashboard: CSS and components (gauges, fan, </a:t>
            </a:r>
            <a:r>
              <a:rPr lang="en-US" dirty="0" err="1"/>
              <a:t>etc</a:t>
            </a:r>
            <a:r>
              <a:rPr lang="en-US" dirty="0"/>
              <a:t>). </a:t>
            </a:r>
          </a:p>
          <a:p>
            <a:pPr marL="285750" marR="0" lvl="0" indent="-285750" algn="just">
              <a:lnSpc>
                <a:spcPct val="120000"/>
              </a:lnSpc>
              <a:spcBef>
                <a:spcPts val="0"/>
              </a:spcBef>
              <a:spcAft>
                <a:spcPts val="0"/>
              </a:spcAft>
              <a:buFont typeface="Arial" panose="020B0604020202020204" pitchFamily="34" charset="0"/>
              <a:buChar char="•"/>
            </a:pPr>
            <a:r>
              <a:rPr lang="en-US" dirty="0"/>
              <a:t>	Capture environmental data with DHT11. </a:t>
            </a:r>
          </a:p>
          <a:p>
            <a:pPr marL="285750" marR="0" lvl="0" indent="-285750" algn="just">
              <a:lnSpc>
                <a:spcPct val="120000"/>
              </a:lnSpc>
              <a:spcBef>
                <a:spcPts val="0"/>
              </a:spcBef>
              <a:spcAft>
                <a:spcPts val="0"/>
              </a:spcAft>
              <a:buFont typeface="Arial" panose="020B0604020202020204" pitchFamily="34" charset="0"/>
              <a:buChar char="•"/>
            </a:pPr>
            <a:r>
              <a:rPr lang="en-US" dirty="0"/>
              <a:t>	Displayed data in temperature and humidity 	gauges. </a:t>
            </a:r>
          </a:p>
          <a:p>
            <a:pPr marL="285750" marR="0" lvl="0" indent="-285750" algn="just">
              <a:lnSpc>
                <a:spcPct val="120000"/>
              </a:lnSpc>
              <a:spcBef>
                <a:spcPts val="0"/>
              </a:spcBef>
              <a:spcAft>
                <a:spcPts val="0"/>
              </a:spcAft>
              <a:buFont typeface="Arial" panose="020B0604020202020204" pitchFamily="34" charset="0"/>
              <a:buChar char="•"/>
            </a:pPr>
            <a:r>
              <a:rPr lang="en-US" dirty="0"/>
              <a:t>	Send an email if the temperature is above the 	specified threshold.</a:t>
            </a:r>
          </a:p>
          <a:p>
            <a:pPr marL="285750" marR="0" lvl="0" indent="-285750" algn="just">
              <a:lnSpc>
                <a:spcPct val="120000"/>
              </a:lnSpc>
              <a:spcBef>
                <a:spcPts val="0"/>
              </a:spcBef>
              <a:spcAft>
                <a:spcPts val="0"/>
              </a:spcAft>
              <a:buFont typeface="Arial" panose="020B0604020202020204" pitchFamily="34" charset="0"/>
              <a:buChar char="•"/>
            </a:pPr>
            <a:r>
              <a:rPr lang="en-US" dirty="0"/>
              <a:t>	Update fan image/gif depending on the status.</a:t>
            </a:r>
          </a:p>
          <a:p>
            <a:pPr marL="285750" marR="0" lvl="0" indent="-285750" algn="just">
              <a:lnSpc>
                <a:spcPct val="120000"/>
              </a:lnSpc>
              <a:spcBef>
                <a:spcPts val="0"/>
              </a:spcBef>
              <a:spcAft>
                <a:spcPts val="800"/>
              </a:spcAft>
              <a:buFont typeface="Arial" panose="020B0604020202020204" pitchFamily="34" charset="0"/>
              <a:buChar char="•"/>
            </a:pPr>
            <a:r>
              <a:rPr lang="en-US" dirty="0"/>
              <a:t> </a:t>
            </a:r>
          </a:p>
          <a:p>
            <a:pPr marR="0" algn="just">
              <a:lnSpc>
                <a:spcPct val="120000"/>
              </a:lnSpc>
              <a:spcBef>
                <a:spcPts val="0"/>
              </a:spcBef>
              <a:spcAft>
                <a:spcPts val="800"/>
              </a:spcAft>
            </a:pPr>
            <a:r>
              <a:rPr lang="en-US" dirty="0" err="1"/>
              <a:t>Sayem</a:t>
            </a:r>
            <a:r>
              <a:rPr lang="en-US" dirty="0"/>
              <a:t>:</a:t>
            </a:r>
          </a:p>
          <a:p>
            <a:pPr marL="285750" marR="0" lvl="0" indent="-285750" algn="just">
              <a:lnSpc>
                <a:spcPct val="120000"/>
              </a:lnSpc>
              <a:spcBef>
                <a:spcPts val="0"/>
              </a:spcBef>
              <a:spcAft>
                <a:spcPts val="0"/>
              </a:spcAft>
              <a:buFont typeface="Arial" panose="020B0604020202020204" pitchFamily="34" charset="0"/>
              <a:buChar char="•"/>
            </a:pPr>
            <a:r>
              <a:rPr lang="en-US" dirty="0"/>
              <a:t>	Python Code: </a:t>
            </a:r>
            <a:r>
              <a:rPr lang="en-CA" dirty="0"/>
              <a:t>Read the received email and if 	replies with “Yes”, update the fan status to 	“ON”.</a:t>
            </a:r>
            <a:endParaRPr lang="en-US" dirty="0"/>
          </a:p>
          <a:p>
            <a:pPr marL="285750" marR="0" lvl="0" indent="-285750" algn="just">
              <a:lnSpc>
                <a:spcPct val="120000"/>
              </a:lnSpc>
              <a:spcBef>
                <a:spcPts val="0"/>
              </a:spcBef>
              <a:spcAft>
                <a:spcPts val="800"/>
              </a:spcAft>
              <a:buFont typeface="Arial" panose="020B0604020202020204" pitchFamily="34" charset="0"/>
              <a:buChar char="•"/>
            </a:pPr>
            <a:r>
              <a:rPr lang="en-US" dirty="0"/>
              <a:t>	Python Code: Verify if the email contains the 	word “Yes”. </a:t>
            </a:r>
          </a:p>
          <a:p>
            <a:pPr marR="0" algn="just">
              <a:lnSpc>
                <a:spcPct val="120000"/>
              </a:lnSpc>
              <a:spcBef>
                <a:spcPts val="0"/>
              </a:spcBef>
              <a:spcAft>
                <a:spcPts val="800"/>
              </a:spcAft>
            </a:pPr>
            <a:r>
              <a:rPr lang="en-US" dirty="0"/>
              <a:t>Mihai:</a:t>
            </a:r>
          </a:p>
          <a:p>
            <a:pPr marL="285750" marR="0" indent="-285750" algn="just">
              <a:lnSpc>
                <a:spcPct val="120000"/>
              </a:lnSpc>
              <a:spcBef>
                <a:spcPts val="0"/>
              </a:spcBef>
              <a:spcAft>
                <a:spcPts val="800"/>
              </a:spcAft>
              <a:buFont typeface="Arial" panose="020B0604020202020204" pitchFamily="34" charset="0"/>
              <a:buChar char="•"/>
            </a:pPr>
            <a:r>
              <a:rPr lang="en-US" dirty="0"/>
              <a:t>	Python Code: Turn On the motor</a:t>
            </a:r>
          </a:p>
        </p:txBody>
      </p:sp>
    </p:spTree>
    <p:extLst>
      <p:ext uri="{BB962C8B-B14F-4D97-AF65-F5344CB8AC3E}">
        <p14:creationId xmlns:p14="http://schemas.microsoft.com/office/powerpoint/2010/main" val="1200062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074C44BB-E393-EE76-F5B4-99A0AA793F63}"/>
              </a:ext>
            </a:extLst>
          </p:cNvPr>
          <p:cNvSpPr>
            <a:spLocks noGrp="1"/>
          </p:cNvSpPr>
          <p:nvPr>
            <p:ph type="title"/>
          </p:nvPr>
        </p:nvSpPr>
        <p:spPr>
          <a:xfrm>
            <a:off x="2933700" y="892175"/>
            <a:ext cx="8421688" cy="1325563"/>
          </a:xfrm>
        </p:spPr>
        <p:txBody>
          <a:bodyPr/>
          <a:lstStyle/>
          <a:p>
            <a:r>
              <a:rPr lang="en-US" dirty="0"/>
              <a:t>Individual Roles and Tasks</a:t>
            </a:r>
          </a:p>
        </p:txBody>
      </p:sp>
      <p:sp>
        <p:nvSpPr>
          <p:cNvPr id="3" name="Date Placeholder 2">
            <a:extLst>
              <a:ext uri="{FF2B5EF4-FFF2-40B4-BE49-F238E27FC236}">
                <a16:creationId xmlns:a16="http://schemas.microsoft.com/office/drawing/2014/main" id="{B71953E2-6BD9-0C66-3F0A-935CFF617FC5}"/>
              </a:ext>
            </a:extLst>
          </p:cNvPr>
          <p:cNvSpPr>
            <a:spLocks noGrp="1"/>
          </p:cNvSpPr>
          <p:nvPr>
            <p:ph type="dt" sz="half" idx="10"/>
          </p:nvPr>
        </p:nvSpPr>
        <p:spPr>
          <a:xfrm>
            <a:off x="838200" y="6356350"/>
            <a:ext cx="2743200" cy="365125"/>
          </a:xfrm>
        </p:spPr>
        <p:txBody>
          <a:bodyPr anchor="ctr">
            <a:normAutofit/>
          </a:bodyPr>
          <a:lstStyle/>
          <a:p>
            <a:r>
              <a:rPr lang="en-US"/>
              <a:t>2023</a:t>
            </a:r>
            <a:endParaRPr lang="en-US" dirty="0"/>
          </a:p>
        </p:txBody>
      </p:sp>
      <p:sp>
        <p:nvSpPr>
          <p:cNvPr id="4" name="Footer Placeholder 3">
            <a:extLst>
              <a:ext uri="{FF2B5EF4-FFF2-40B4-BE49-F238E27FC236}">
                <a16:creationId xmlns:a16="http://schemas.microsoft.com/office/drawing/2014/main" id="{29CE3371-1176-2FD8-53E4-7B32296DF384}"/>
              </a:ext>
            </a:extLst>
          </p:cNvPr>
          <p:cNvSpPr>
            <a:spLocks noGrp="1"/>
          </p:cNvSpPr>
          <p:nvPr>
            <p:ph type="ftr" sz="quarter" idx="11"/>
          </p:nvPr>
        </p:nvSpPr>
        <p:spPr>
          <a:xfrm>
            <a:off x="4038600" y="6356350"/>
            <a:ext cx="4114800" cy="365125"/>
          </a:xfrm>
        </p:spPr>
        <p:txBody>
          <a:bodyPr anchor="ctr">
            <a:normAutofit/>
          </a:bodyPr>
          <a:lstStyle/>
          <a:p>
            <a:r>
              <a:rPr lang="en-US"/>
              <a:t>IoT Project</a:t>
            </a:r>
            <a:endParaRPr lang="en-US" dirty="0"/>
          </a:p>
        </p:txBody>
      </p:sp>
      <p:sp>
        <p:nvSpPr>
          <p:cNvPr id="5" name="Slide Number Placeholder 4">
            <a:extLst>
              <a:ext uri="{FF2B5EF4-FFF2-40B4-BE49-F238E27FC236}">
                <a16:creationId xmlns:a16="http://schemas.microsoft.com/office/drawing/2014/main" id="{6B8FBAF3-8FCA-6168-974F-F0030A8E7489}"/>
              </a:ext>
            </a:extLst>
          </p:cNvPr>
          <p:cNvSpPr>
            <a:spLocks noGrp="1"/>
          </p:cNvSpPr>
          <p:nvPr>
            <p:ph type="sldNum" sz="quarter" idx="12"/>
          </p:nvPr>
        </p:nvSpPr>
        <p:spPr>
          <a:xfrm>
            <a:off x="8610600" y="6356350"/>
            <a:ext cx="2743200" cy="365125"/>
          </a:xfrm>
        </p:spPr>
        <p:txBody>
          <a:bodyPr anchor="ctr">
            <a:normAutofit/>
          </a:bodyPr>
          <a:lstStyle/>
          <a:p>
            <a:fld id="{B5CEABB6-07DC-46E8-9B57-56EC44A396E5}" type="slidenum">
              <a:rPr lang="en-US" smtClean="0"/>
              <a:pPr/>
              <a:t>8</a:t>
            </a:fld>
            <a:endParaRPr lang="en-US"/>
          </a:p>
        </p:txBody>
      </p:sp>
      <p:sp>
        <p:nvSpPr>
          <p:cNvPr id="12" name="Text Placeholder 4">
            <a:extLst>
              <a:ext uri="{FF2B5EF4-FFF2-40B4-BE49-F238E27FC236}">
                <a16:creationId xmlns:a16="http://schemas.microsoft.com/office/drawing/2014/main" id="{A9820848-3AED-41B3-809D-84CE07D3C2CB}"/>
              </a:ext>
            </a:extLst>
          </p:cNvPr>
          <p:cNvSpPr>
            <a:spLocks noGrp="1"/>
          </p:cNvSpPr>
          <p:nvPr>
            <p:ph type="body" sz="quarter" idx="3"/>
          </p:nvPr>
        </p:nvSpPr>
        <p:spPr>
          <a:xfrm>
            <a:off x="729949" y="1817722"/>
            <a:ext cx="6271190" cy="474712"/>
          </a:xfrm>
        </p:spPr>
        <p:txBody>
          <a:bodyPr/>
          <a:lstStyle/>
          <a:p>
            <a:r>
              <a:rPr lang="en-US" dirty="0"/>
              <a:t>Phase 3</a:t>
            </a:r>
          </a:p>
        </p:txBody>
      </p:sp>
      <p:sp>
        <p:nvSpPr>
          <p:cNvPr id="13" name="Content Placeholder 11">
            <a:extLst>
              <a:ext uri="{FF2B5EF4-FFF2-40B4-BE49-F238E27FC236}">
                <a16:creationId xmlns:a16="http://schemas.microsoft.com/office/drawing/2014/main" id="{399B34A7-16BB-43E1-BEF1-656E23227D67}"/>
              </a:ext>
            </a:extLst>
          </p:cNvPr>
          <p:cNvSpPr>
            <a:spLocks noGrp="1"/>
          </p:cNvSpPr>
          <p:nvPr>
            <p:ph sz="half" idx="4"/>
          </p:nvPr>
        </p:nvSpPr>
        <p:spPr>
          <a:xfrm>
            <a:off x="729949" y="2292433"/>
            <a:ext cx="10623851" cy="3673391"/>
          </a:xfrm>
        </p:spPr>
        <p:txBody>
          <a:bodyPr numCol="2">
            <a:noAutofit/>
          </a:bodyPr>
          <a:lstStyle/>
          <a:p>
            <a:pPr marR="0" algn="just">
              <a:spcBef>
                <a:spcPts val="0"/>
              </a:spcBef>
              <a:spcAft>
                <a:spcPts val="800"/>
              </a:spcAft>
            </a:pPr>
            <a:r>
              <a:rPr lang="en-US" dirty="0"/>
              <a:t>Jericho:</a:t>
            </a:r>
          </a:p>
          <a:p>
            <a:pPr marL="742950" lvl="1" indent="-285750" algn="just">
              <a:spcBef>
                <a:spcPts val="0"/>
              </a:spcBef>
              <a:spcAft>
                <a:spcPts val="800"/>
              </a:spcAft>
              <a:buFont typeface="Arial" panose="020B0604020202020204" pitchFamily="34" charset="0"/>
              <a:buChar char="•"/>
            </a:pPr>
            <a:r>
              <a:rPr lang="en-US" dirty="0"/>
              <a:t>CSS and components</a:t>
            </a:r>
          </a:p>
          <a:p>
            <a:pPr marL="742950" lvl="1" indent="-285750" algn="just">
              <a:spcBef>
                <a:spcPts val="0"/>
              </a:spcBef>
              <a:buFont typeface="Arial" panose="020B0604020202020204" pitchFamily="34" charset="0"/>
              <a:buChar char="•"/>
            </a:pPr>
            <a:r>
              <a:rPr lang="en-US" dirty="0"/>
              <a:t>Subscribed to the MQTT topic and received the light intensity data.</a:t>
            </a:r>
          </a:p>
          <a:p>
            <a:pPr marL="742950" lvl="1" indent="-285750" algn="just">
              <a:spcBef>
                <a:spcPts val="0"/>
              </a:spcBef>
              <a:buFont typeface="Arial" panose="020B0604020202020204" pitchFamily="34" charset="0"/>
              <a:buChar char="•"/>
            </a:pPr>
            <a:r>
              <a:rPr lang="en-US" dirty="0"/>
              <a:t>Display light intensity on dashboard.	</a:t>
            </a:r>
          </a:p>
          <a:p>
            <a:pPr marL="742950" lvl="1" indent="-285750" algn="just">
              <a:spcBef>
                <a:spcPts val="0"/>
              </a:spcBef>
              <a:buFont typeface="Arial" panose="020B0604020202020204" pitchFamily="34" charset="0"/>
              <a:buChar char="•"/>
            </a:pPr>
            <a:r>
              <a:rPr lang="en-US" dirty="0"/>
              <a:t>Send the email if the light intensity is below the specified threshold.</a:t>
            </a:r>
          </a:p>
          <a:p>
            <a:pPr marL="742950" lvl="1" indent="-285750" algn="just">
              <a:spcBef>
                <a:spcPts val="0"/>
              </a:spcBef>
              <a:buFont typeface="Arial" panose="020B0604020202020204" pitchFamily="34" charset="0"/>
              <a:buChar char="•"/>
            </a:pPr>
            <a:r>
              <a:rPr lang="en-US" dirty="0"/>
              <a:t>Turned on LED and changed LED status on dashboard.</a:t>
            </a:r>
          </a:p>
          <a:p>
            <a:pPr marL="742950" lvl="1" indent="-285750" algn="just">
              <a:spcBef>
                <a:spcPts val="0"/>
              </a:spcBef>
              <a:buFont typeface="Arial" panose="020B0604020202020204" pitchFamily="34" charset="0"/>
              <a:buChar char="•"/>
            </a:pPr>
            <a:r>
              <a:rPr lang="en-US" dirty="0"/>
              <a:t>Created the database</a:t>
            </a:r>
          </a:p>
          <a:p>
            <a:pPr marR="0" lvl="0" algn="just">
              <a:spcBef>
                <a:spcPts val="0"/>
              </a:spcBef>
              <a:spcAft>
                <a:spcPts val="0"/>
              </a:spcAft>
            </a:pPr>
            <a:r>
              <a:rPr lang="en-US" dirty="0"/>
              <a:t> </a:t>
            </a:r>
          </a:p>
          <a:p>
            <a:pPr marR="0" algn="just">
              <a:spcBef>
                <a:spcPts val="0"/>
              </a:spcBef>
              <a:spcAft>
                <a:spcPts val="800"/>
              </a:spcAft>
            </a:pPr>
            <a:r>
              <a:rPr lang="en-US" dirty="0" err="1"/>
              <a:t>Sayem</a:t>
            </a:r>
            <a:r>
              <a:rPr lang="en-US" dirty="0"/>
              <a:t>:</a:t>
            </a:r>
          </a:p>
          <a:p>
            <a:pPr marL="742950" lvl="1" indent="-285750" algn="just">
              <a:spcBef>
                <a:spcPts val="0"/>
              </a:spcBef>
              <a:buFont typeface="Arial" panose="020B0604020202020204" pitchFamily="34" charset="0"/>
              <a:buChar char="•"/>
            </a:pPr>
            <a:r>
              <a:rPr lang="en-US" dirty="0"/>
              <a:t>Captured Light intensity</a:t>
            </a:r>
          </a:p>
          <a:p>
            <a:pPr marL="742950" lvl="1" indent="-285750" algn="just">
              <a:spcBef>
                <a:spcPts val="0"/>
              </a:spcBef>
              <a:spcAft>
                <a:spcPts val="800"/>
              </a:spcAft>
              <a:buFont typeface="Arial" panose="020B0604020202020204" pitchFamily="34" charset="0"/>
              <a:buChar char="•"/>
            </a:pPr>
            <a:r>
              <a:rPr lang="en-US" dirty="0"/>
              <a:t>Started Pub light intensity data onto the MQTT topic</a:t>
            </a:r>
          </a:p>
          <a:p>
            <a:pPr marL="285750" indent="-285750">
              <a:buFont typeface="Arial" panose="020B0604020202020204" pitchFamily="34" charset="0"/>
              <a:buChar char="•"/>
            </a:pPr>
            <a:endParaRPr lang="en-US" dirty="0"/>
          </a:p>
          <a:p>
            <a:r>
              <a:rPr lang="en-US" dirty="0"/>
              <a:t>Mihai:</a:t>
            </a:r>
          </a:p>
          <a:p>
            <a:pPr marL="285750" marR="0" lvl="0" indent="-285750" algn="just">
              <a:spcBef>
                <a:spcPts val="0"/>
              </a:spcBef>
              <a:spcAft>
                <a:spcPts val="0"/>
              </a:spcAft>
              <a:buFont typeface="Arial" panose="020B0604020202020204" pitchFamily="34" charset="0"/>
              <a:buChar char="•"/>
            </a:pPr>
            <a:r>
              <a:rPr lang="en-US" dirty="0"/>
              <a:t>	Established </a:t>
            </a:r>
            <a:r>
              <a:rPr lang="en-US" dirty="0" err="1"/>
              <a:t>wifi</a:t>
            </a:r>
            <a:r>
              <a:rPr lang="en-US" dirty="0"/>
              <a:t> connection</a:t>
            </a:r>
          </a:p>
          <a:p>
            <a:pPr marL="285750" marR="0" lvl="0" indent="-285750" algn="just">
              <a:spcBef>
                <a:spcPts val="0"/>
              </a:spcBef>
              <a:spcAft>
                <a:spcPts val="0"/>
              </a:spcAft>
              <a:buFont typeface="Arial" panose="020B0604020202020204" pitchFamily="34" charset="0"/>
              <a:buChar char="•"/>
            </a:pPr>
            <a:r>
              <a:rPr lang="en-US" dirty="0"/>
              <a:t>	Established MQTT server connection</a:t>
            </a:r>
          </a:p>
          <a:p>
            <a:pPr marL="285750" indent="-285750" algn="just">
              <a:spcBef>
                <a:spcPts val="0"/>
              </a:spcBef>
              <a:buFont typeface="Arial" panose="020B0604020202020204" pitchFamily="34" charset="0"/>
              <a:buChar char="•"/>
            </a:pPr>
            <a:r>
              <a:rPr lang="en-US" dirty="0"/>
              <a:t>	Finished pub light intensity data onto the MQTT</a:t>
            </a:r>
          </a:p>
          <a:p>
            <a:pPr marL="285750" indent="-285750" algn="just">
              <a:spcBef>
                <a:spcPts val="0"/>
              </a:spcBef>
              <a:buFont typeface="Arial" panose="020B0604020202020204" pitchFamily="34" charset="0"/>
              <a:buChar char="•"/>
            </a:pPr>
            <a:r>
              <a:rPr lang="en-US" dirty="0"/>
              <a:t> 	server.</a:t>
            </a:r>
          </a:p>
          <a:p>
            <a:pPr marL="285750" indent="-285750" algn="just">
              <a:spcBef>
                <a:spcPts val="0"/>
              </a:spcBef>
              <a:buFont typeface="Arial" panose="020B0604020202020204" pitchFamily="34" charset="0"/>
              <a:buChar char="•"/>
            </a:pPr>
            <a:r>
              <a:rPr lang="en-US" dirty="0"/>
              <a:t>	Wired the Breadboard</a:t>
            </a:r>
          </a:p>
          <a:p>
            <a:pPr marL="285750" indent="-285750" algn="just">
              <a:spcBef>
                <a:spcPts val="0"/>
              </a:spcBef>
              <a:buFont typeface="Arial" panose="020B0604020202020204" pitchFamily="34" charset="0"/>
              <a:buChar char="•"/>
            </a:pPr>
            <a:endParaRPr lang="en-US" dirty="0"/>
          </a:p>
          <a:p>
            <a:pPr marL="285750" marR="0" lvl="0" indent="-285750" algn="just">
              <a:spcBef>
                <a:spcPts val="0"/>
              </a:spcBef>
              <a:spcAft>
                <a:spcPts val="0"/>
              </a:spcAft>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73194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074C44BB-E393-EE76-F5B4-99A0AA793F63}"/>
              </a:ext>
            </a:extLst>
          </p:cNvPr>
          <p:cNvSpPr>
            <a:spLocks noGrp="1"/>
          </p:cNvSpPr>
          <p:nvPr>
            <p:ph type="title"/>
          </p:nvPr>
        </p:nvSpPr>
        <p:spPr>
          <a:xfrm>
            <a:off x="2933700" y="892175"/>
            <a:ext cx="8421688" cy="1325563"/>
          </a:xfrm>
        </p:spPr>
        <p:txBody>
          <a:bodyPr/>
          <a:lstStyle/>
          <a:p>
            <a:r>
              <a:rPr lang="en-US" dirty="0"/>
              <a:t>Individual Roles and Tasks</a:t>
            </a:r>
          </a:p>
        </p:txBody>
      </p:sp>
      <p:sp>
        <p:nvSpPr>
          <p:cNvPr id="3" name="Date Placeholder 2">
            <a:extLst>
              <a:ext uri="{FF2B5EF4-FFF2-40B4-BE49-F238E27FC236}">
                <a16:creationId xmlns:a16="http://schemas.microsoft.com/office/drawing/2014/main" id="{B71953E2-6BD9-0C66-3F0A-935CFF617FC5}"/>
              </a:ext>
            </a:extLst>
          </p:cNvPr>
          <p:cNvSpPr>
            <a:spLocks noGrp="1"/>
          </p:cNvSpPr>
          <p:nvPr>
            <p:ph type="dt" sz="half" idx="10"/>
          </p:nvPr>
        </p:nvSpPr>
        <p:spPr>
          <a:xfrm>
            <a:off x="838200" y="6356350"/>
            <a:ext cx="2743200" cy="365125"/>
          </a:xfrm>
        </p:spPr>
        <p:txBody>
          <a:bodyPr anchor="ctr">
            <a:normAutofit/>
          </a:bodyPr>
          <a:lstStyle/>
          <a:p>
            <a:r>
              <a:rPr lang="en-US"/>
              <a:t>2023</a:t>
            </a:r>
            <a:endParaRPr lang="en-US" dirty="0"/>
          </a:p>
        </p:txBody>
      </p:sp>
      <p:sp>
        <p:nvSpPr>
          <p:cNvPr id="4" name="Footer Placeholder 3">
            <a:extLst>
              <a:ext uri="{FF2B5EF4-FFF2-40B4-BE49-F238E27FC236}">
                <a16:creationId xmlns:a16="http://schemas.microsoft.com/office/drawing/2014/main" id="{29CE3371-1176-2FD8-53E4-7B32296DF384}"/>
              </a:ext>
            </a:extLst>
          </p:cNvPr>
          <p:cNvSpPr>
            <a:spLocks noGrp="1"/>
          </p:cNvSpPr>
          <p:nvPr>
            <p:ph type="ftr" sz="quarter" idx="11"/>
          </p:nvPr>
        </p:nvSpPr>
        <p:spPr>
          <a:xfrm>
            <a:off x="4038600" y="6356350"/>
            <a:ext cx="4114800" cy="365125"/>
          </a:xfrm>
        </p:spPr>
        <p:txBody>
          <a:bodyPr anchor="ctr">
            <a:normAutofit/>
          </a:bodyPr>
          <a:lstStyle/>
          <a:p>
            <a:r>
              <a:rPr lang="en-US"/>
              <a:t>IoT Project</a:t>
            </a:r>
            <a:endParaRPr lang="en-US" dirty="0"/>
          </a:p>
        </p:txBody>
      </p:sp>
      <p:sp>
        <p:nvSpPr>
          <p:cNvPr id="5" name="Slide Number Placeholder 4">
            <a:extLst>
              <a:ext uri="{FF2B5EF4-FFF2-40B4-BE49-F238E27FC236}">
                <a16:creationId xmlns:a16="http://schemas.microsoft.com/office/drawing/2014/main" id="{6B8FBAF3-8FCA-6168-974F-F0030A8E7489}"/>
              </a:ext>
            </a:extLst>
          </p:cNvPr>
          <p:cNvSpPr>
            <a:spLocks noGrp="1"/>
          </p:cNvSpPr>
          <p:nvPr>
            <p:ph type="sldNum" sz="quarter" idx="12"/>
          </p:nvPr>
        </p:nvSpPr>
        <p:spPr>
          <a:xfrm>
            <a:off x="8610600" y="6356350"/>
            <a:ext cx="2743200" cy="365125"/>
          </a:xfrm>
        </p:spPr>
        <p:txBody>
          <a:bodyPr anchor="ctr">
            <a:normAutofit/>
          </a:bodyPr>
          <a:lstStyle/>
          <a:p>
            <a:fld id="{B5CEABB6-07DC-46E8-9B57-56EC44A396E5}" type="slidenum">
              <a:rPr lang="en-US" smtClean="0"/>
              <a:pPr/>
              <a:t>9</a:t>
            </a:fld>
            <a:endParaRPr lang="en-US"/>
          </a:p>
        </p:txBody>
      </p:sp>
      <p:sp>
        <p:nvSpPr>
          <p:cNvPr id="12" name="Text Placeholder 4">
            <a:extLst>
              <a:ext uri="{FF2B5EF4-FFF2-40B4-BE49-F238E27FC236}">
                <a16:creationId xmlns:a16="http://schemas.microsoft.com/office/drawing/2014/main" id="{A9820848-3AED-41B3-809D-84CE07D3C2CB}"/>
              </a:ext>
            </a:extLst>
          </p:cNvPr>
          <p:cNvSpPr>
            <a:spLocks noGrp="1"/>
          </p:cNvSpPr>
          <p:nvPr>
            <p:ph type="body" sz="quarter" idx="3"/>
          </p:nvPr>
        </p:nvSpPr>
        <p:spPr>
          <a:xfrm>
            <a:off x="729949" y="1817722"/>
            <a:ext cx="6271190" cy="474712"/>
          </a:xfrm>
        </p:spPr>
        <p:txBody>
          <a:bodyPr/>
          <a:lstStyle/>
          <a:p>
            <a:r>
              <a:rPr lang="en-US" dirty="0"/>
              <a:t>Phase 4</a:t>
            </a:r>
          </a:p>
        </p:txBody>
      </p:sp>
      <p:sp>
        <p:nvSpPr>
          <p:cNvPr id="13" name="Content Placeholder 11">
            <a:extLst>
              <a:ext uri="{FF2B5EF4-FFF2-40B4-BE49-F238E27FC236}">
                <a16:creationId xmlns:a16="http://schemas.microsoft.com/office/drawing/2014/main" id="{399B34A7-16BB-43E1-BEF1-656E23227D67}"/>
              </a:ext>
            </a:extLst>
          </p:cNvPr>
          <p:cNvSpPr>
            <a:spLocks noGrp="1"/>
          </p:cNvSpPr>
          <p:nvPr>
            <p:ph sz="half" idx="4"/>
          </p:nvPr>
        </p:nvSpPr>
        <p:spPr>
          <a:xfrm>
            <a:off x="729949" y="2292433"/>
            <a:ext cx="10623851" cy="3673391"/>
          </a:xfrm>
        </p:spPr>
        <p:txBody>
          <a:bodyPr numCol="2">
            <a:noAutofit/>
          </a:bodyPr>
          <a:lstStyle/>
          <a:p>
            <a:pPr marL="0" marR="0" algn="just">
              <a:spcBef>
                <a:spcPts val="0"/>
              </a:spcBef>
              <a:spcAft>
                <a:spcPts val="800"/>
              </a:spcAft>
            </a:pPr>
            <a:r>
              <a:rPr lang="en-US" sz="1800" dirty="0"/>
              <a:t>Mihai</a:t>
            </a:r>
          </a:p>
          <a:p>
            <a:pPr marL="742950" lvl="1" indent="-285750" algn="just">
              <a:spcBef>
                <a:spcPts val="0"/>
              </a:spcBef>
              <a:spcAft>
                <a:spcPts val="800"/>
              </a:spcAft>
              <a:buFont typeface="Arial" panose="020B0604020202020204" pitchFamily="34" charset="0"/>
              <a:buChar char="•"/>
            </a:pPr>
            <a:r>
              <a:rPr lang="en-US" sz="1800" dirty="0"/>
              <a:t>Filled the database</a:t>
            </a:r>
          </a:p>
          <a:p>
            <a:pPr marL="742950" lvl="1" indent="-285750" algn="just">
              <a:spcBef>
                <a:spcPts val="0"/>
              </a:spcBef>
              <a:spcAft>
                <a:spcPts val="800"/>
              </a:spcAft>
              <a:buFont typeface="Arial" panose="020B0604020202020204" pitchFamily="34" charset="0"/>
              <a:buChar char="•"/>
            </a:pPr>
            <a:r>
              <a:rPr lang="en-US" sz="1800" dirty="0"/>
              <a:t>Captured the RFID data</a:t>
            </a:r>
          </a:p>
          <a:p>
            <a:pPr marL="742950" lvl="1" indent="-285750" algn="just">
              <a:spcBef>
                <a:spcPts val="0"/>
              </a:spcBef>
              <a:spcAft>
                <a:spcPts val="800"/>
              </a:spcAft>
              <a:buFont typeface="Arial" panose="020B0604020202020204" pitchFamily="34" charset="0"/>
              <a:buChar char="•"/>
            </a:pPr>
            <a:r>
              <a:rPr lang="en-US" sz="1800" dirty="0"/>
              <a:t>Pub the RFID ID to the MQTT topic</a:t>
            </a:r>
          </a:p>
          <a:p>
            <a:pPr marL="742950" lvl="1" indent="-285750" algn="just">
              <a:lnSpc>
                <a:spcPct val="107000"/>
              </a:lnSpc>
              <a:spcBef>
                <a:spcPts val="0"/>
              </a:spcBef>
              <a:buFont typeface="Arial" panose="020B0604020202020204" pitchFamily="34" charset="0"/>
              <a:buChar char="•"/>
            </a:pPr>
            <a:r>
              <a:rPr lang="en-US" sz="1800" dirty="0"/>
              <a:t>Sub to the MQTT topic and receive RFID data</a:t>
            </a:r>
          </a:p>
          <a:p>
            <a:pPr marL="742950" lvl="1" indent="-285750" algn="just">
              <a:lnSpc>
                <a:spcPct val="107000"/>
              </a:lnSpc>
              <a:spcBef>
                <a:spcPts val="0"/>
              </a:spcBef>
              <a:buFont typeface="Arial" panose="020B0604020202020204" pitchFamily="34" charset="0"/>
              <a:buChar char="•"/>
            </a:pPr>
            <a:r>
              <a:rPr lang="en-US" sz="1800" dirty="0"/>
              <a:t>Fetch user with matching User ID from the database</a:t>
            </a:r>
          </a:p>
          <a:p>
            <a:pPr marL="742950" lvl="1" indent="-285750" algn="just">
              <a:lnSpc>
                <a:spcPct val="107000"/>
              </a:lnSpc>
              <a:spcBef>
                <a:spcPts val="0"/>
              </a:spcBef>
              <a:buFont typeface="Arial" panose="020B0604020202020204" pitchFamily="34" charset="0"/>
              <a:buChar char="•"/>
            </a:pPr>
            <a:r>
              <a:rPr lang="en-US" sz="1800" dirty="0"/>
              <a:t>Display the user’s information on the dashboard</a:t>
            </a:r>
          </a:p>
          <a:p>
            <a:pPr marL="742950" lvl="1" indent="-285750" algn="just">
              <a:lnSpc>
                <a:spcPct val="107000"/>
              </a:lnSpc>
              <a:spcBef>
                <a:spcPts val="0"/>
              </a:spcBef>
              <a:buFont typeface="Arial" panose="020B0604020202020204" pitchFamily="34" charset="0"/>
              <a:buChar char="•"/>
            </a:pPr>
            <a:r>
              <a:rPr lang="en-US" sz="1800" dirty="0"/>
              <a:t>Send email saying {user name} has entered at this time</a:t>
            </a:r>
          </a:p>
          <a:p>
            <a:pPr marL="742950" lvl="1" indent="-285750" algn="just">
              <a:lnSpc>
                <a:spcPct val="107000"/>
              </a:lnSpc>
              <a:spcBef>
                <a:spcPts val="0"/>
              </a:spcBef>
              <a:buFont typeface="Arial" panose="020B0604020202020204" pitchFamily="34" charset="0"/>
              <a:buChar char="•"/>
            </a:pPr>
            <a:r>
              <a:rPr lang="en-US" sz="1800" dirty="0"/>
              <a:t>Wired the breadboard</a:t>
            </a:r>
          </a:p>
          <a:p>
            <a:pPr marL="742950" lvl="1" indent="-285750" algn="just">
              <a:lnSpc>
                <a:spcPct val="107000"/>
              </a:lnSpc>
              <a:spcBef>
                <a:spcPts val="0"/>
              </a:spcBef>
              <a:spcAft>
                <a:spcPts val="800"/>
              </a:spcAft>
              <a:buFont typeface="Arial" panose="020B0604020202020204" pitchFamily="34" charset="0"/>
              <a:buChar char="•"/>
            </a:pPr>
            <a:r>
              <a:rPr lang="en-US" sz="1800" dirty="0"/>
              <a:t>Final test of every phase</a:t>
            </a:r>
          </a:p>
        </p:txBody>
      </p:sp>
    </p:spTree>
    <p:extLst>
      <p:ext uri="{BB962C8B-B14F-4D97-AF65-F5344CB8AC3E}">
        <p14:creationId xmlns:p14="http://schemas.microsoft.com/office/powerpoint/2010/main" val="720960225"/>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10980D2D-A96C-4E9B-A00E-81C4CAF0ABBD}" vid="{7928933E-F394-4192-9CD9-6D2A259AB5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E18436D-DA32-4E27-AC64-8FFEDA5218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66C46A-DC57-4209-80CD-9FE6C93151FF}">
  <ds:schemaRefs>
    <ds:schemaRef ds:uri="http://schemas.microsoft.com/sharepoint/v3/contenttype/forms"/>
  </ds:schemaRefs>
</ds:datastoreItem>
</file>

<file path=customXml/itemProps3.xml><?xml version="1.0" encoding="utf-8"?>
<ds:datastoreItem xmlns:ds="http://schemas.openxmlformats.org/officeDocument/2006/customXml" ds:itemID="{BEFFFA3F-0FB5-4ED3-8906-A15B16577F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light sales pitch</Template>
  <TotalTime>174</TotalTime>
  <Words>1192</Words>
  <Application>Microsoft Office PowerPoint</Application>
  <PresentationFormat>Widescreen</PresentationFormat>
  <Paragraphs>283</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Tenorite</vt:lpstr>
      <vt:lpstr>Monoline</vt:lpstr>
      <vt:lpstr>Iot project presentation</vt:lpstr>
      <vt:lpstr>Agenda</vt:lpstr>
      <vt:lpstr>Project overview</vt:lpstr>
      <vt:lpstr>Dashboard</vt:lpstr>
      <vt:lpstr>The project wiring</vt:lpstr>
      <vt:lpstr>Individual Roles and Tasks</vt:lpstr>
      <vt:lpstr>Individual Roles and Tasks</vt:lpstr>
      <vt:lpstr>Individual Roles and Tasks</vt:lpstr>
      <vt:lpstr>Individual Roles and Tasks</vt:lpstr>
      <vt:lpstr>Phases and their tasks </vt:lpstr>
      <vt:lpstr>Phases and their tasks </vt:lpstr>
      <vt:lpstr>Phases and their tasks </vt:lpstr>
      <vt:lpstr>Phases and their tasks </vt:lpstr>
      <vt:lpstr>Phases and their tasks </vt:lpstr>
      <vt:lpstr>Phases and their tasks </vt:lpstr>
      <vt:lpstr>Phases and their tasks </vt:lpstr>
      <vt:lpstr>Phases and their tasks </vt:lpstr>
      <vt:lpstr>Phases and their tasks </vt:lpstr>
      <vt:lpstr>Phases and their tasks </vt:lpstr>
      <vt:lpstr>Phases and their tasks </vt:lpstr>
      <vt:lpstr>Phases and their tasks </vt:lpstr>
      <vt:lpstr>Phases and their tasks </vt:lpstr>
      <vt:lpstr>Phases and their tasks </vt:lpstr>
      <vt:lpstr>Problems encountered</vt:lpstr>
      <vt:lpstr>Challenges and Accomplishments </vt:lpstr>
      <vt:lpstr>Challenges and Accomplishments</vt:lpstr>
      <vt:lpstr>THANK YOU</vt:lpstr>
      <vt:lpstr>We made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project presentation</dc:title>
  <dc:creator>Mihai Costin Serban</dc:creator>
  <cp:lastModifiedBy>Mihai Costin Serban</cp:lastModifiedBy>
  <cp:revision>63</cp:revision>
  <dcterms:created xsi:type="dcterms:W3CDTF">2023-12-05T05:50:26Z</dcterms:created>
  <dcterms:modified xsi:type="dcterms:W3CDTF">2023-12-05T17:54:13Z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